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 id="2147483660" r:id="rId2"/>
  </p:sldMasterIdLst>
  <p:notesMasterIdLst>
    <p:notesMasterId r:id="rId25"/>
  </p:notesMasterIdLst>
  <p:handoutMasterIdLst>
    <p:handoutMasterId r:id="rId26"/>
  </p:handoutMasterIdLst>
  <p:sldIdLst>
    <p:sldId id="256" r:id="rId3"/>
    <p:sldId id="289" r:id="rId4"/>
    <p:sldId id="305" r:id="rId5"/>
    <p:sldId id="260" r:id="rId6"/>
    <p:sldId id="312" r:id="rId7"/>
    <p:sldId id="290" r:id="rId8"/>
    <p:sldId id="261" r:id="rId9"/>
    <p:sldId id="262" r:id="rId10"/>
    <p:sldId id="263" r:id="rId11"/>
    <p:sldId id="270" r:id="rId12"/>
    <p:sldId id="313" r:id="rId13"/>
    <p:sldId id="291" r:id="rId14"/>
    <p:sldId id="307" r:id="rId15"/>
    <p:sldId id="314" r:id="rId16"/>
    <p:sldId id="266" r:id="rId17"/>
    <p:sldId id="304" r:id="rId18"/>
    <p:sldId id="269" r:id="rId19"/>
    <p:sldId id="297" r:id="rId20"/>
    <p:sldId id="298" r:id="rId21"/>
    <p:sldId id="299" r:id="rId22"/>
    <p:sldId id="296" r:id="rId23"/>
    <p:sldId id="27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425" autoAdjust="0"/>
  </p:normalViewPr>
  <p:slideViewPr>
    <p:cSldViewPr snapToGrid="0" snapToObjects="1">
      <p:cViewPr>
        <p:scale>
          <a:sx n="100" d="100"/>
          <a:sy n="100" d="100"/>
        </p:scale>
        <p:origin x="-1944" y="25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40594059405940686"/>
          <c:y val="0.28508771929824694"/>
          <c:w val="0.16435643564356453"/>
          <c:h val="0.36403508771929832"/>
        </c:manualLayout>
      </c:layout>
      <c:pieChart>
        <c:varyColors val="1"/>
        <c:ser>
          <c:idx val="0"/>
          <c:order val="0"/>
          <c:spPr>
            <a:solidFill>
              <a:srgbClr val="9999FF"/>
            </a:solidFill>
            <a:ln w="29420">
              <a:solidFill>
                <a:srgbClr val="000000"/>
              </a:solidFill>
              <a:prstDash val="solid"/>
            </a:ln>
          </c:spPr>
          <c:dPt>
            <c:idx val="0"/>
            <c:spPr>
              <a:solidFill>
                <a:srgbClr val="99CCFF"/>
              </a:solidFill>
              <a:ln w="58840">
                <a:noFill/>
              </a:ln>
            </c:spPr>
          </c:dPt>
          <c:dPt>
            <c:idx val="1"/>
            <c:spPr>
              <a:solidFill>
                <a:srgbClr val="FFCC00"/>
              </a:solidFill>
              <a:ln w="58840">
                <a:noFill/>
              </a:ln>
            </c:spPr>
          </c:dPt>
          <c:dPt>
            <c:idx val="2"/>
            <c:spPr>
              <a:solidFill>
                <a:srgbClr val="808000"/>
              </a:solidFill>
              <a:ln w="58840">
                <a:noFill/>
              </a:ln>
            </c:spPr>
          </c:dPt>
          <c:dPt>
            <c:idx val="3"/>
            <c:spPr>
              <a:solidFill>
                <a:srgbClr val="660066"/>
              </a:solidFill>
              <a:ln w="58840">
                <a:noFill/>
              </a:ln>
            </c:spPr>
          </c:dPt>
          <c:dPt>
            <c:idx val="4"/>
            <c:spPr>
              <a:solidFill>
                <a:srgbClr val="CCFFCC"/>
              </a:solidFill>
              <a:ln w="58840">
                <a:noFill/>
              </a:ln>
            </c:spPr>
          </c:dPt>
          <c:dLbls>
            <c:dLbl>
              <c:idx val="0"/>
              <c:layout>
                <c:manualLayout>
                  <c:x val="5.2737280382760834E-2"/>
                  <c:y val="1.8618193726856469E-2"/>
                </c:manualLayout>
              </c:layout>
              <c:tx>
                <c:rich>
                  <a:bodyPr/>
                  <a:lstStyle/>
                  <a:p>
                    <a:r>
                      <a:rPr lang="en-US" dirty="0"/>
                      <a:t>Meals &amp; Snacks </a:t>
                    </a:r>
                    <a:r>
                      <a:rPr lang="en-US" dirty="0" smtClean="0"/>
                      <a:t>$X.XX </a:t>
                    </a:r>
                    <a:endParaRPr lang="en-US" dirty="0"/>
                  </a:p>
                </c:rich>
              </c:tx>
              <c:dLblPos val="bestFit"/>
              <c:showVal val="1"/>
              <c:showCatName val="1"/>
              <c:separator> </c:separator>
            </c:dLbl>
            <c:dLbl>
              <c:idx val="1"/>
              <c:layout>
                <c:manualLayout>
                  <c:x val="-1.2769758732639155E-3"/>
                  <c:y val="-6.0154055158621747E-4"/>
                </c:manualLayout>
              </c:layout>
              <c:tx>
                <c:rich>
                  <a:bodyPr/>
                  <a:lstStyle/>
                  <a:p>
                    <a:r>
                      <a:rPr lang="en-US" dirty="0"/>
                      <a:t>Souvenir/Gifts </a:t>
                    </a:r>
                    <a:r>
                      <a:rPr lang="en-US" dirty="0" smtClean="0"/>
                      <a:t>$X.XX</a:t>
                    </a:r>
                    <a:endParaRPr lang="en-US" dirty="0"/>
                  </a:p>
                </c:rich>
              </c:tx>
              <c:dLblPos val="bestFit"/>
              <c:showVal val="1"/>
              <c:showCatName val="1"/>
              <c:separator> </c:separator>
            </c:dLbl>
            <c:dLbl>
              <c:idx val="2"/>
              <c:layout>
                <c:manualLayout>
                  <c:x val="1.1203238451901448E-2"/>
                  <c:y val="1.0235929347036331E-2"/>
                </c:manualLayout>
              </c:layout>
              <c:tx>
                <c:rich>
                  <a:bodyPr/>
                  <a:lstStyle/>
                  <a:p>
                    <a:r>
                      <a:rPr lang="en-US" dirty="0"/>
                      <a:t>Transportation </a:t>
                    </a:r>
                    <a:r>
                      <a:rPr lang="en-US" dirty="0" smtClean="0"/>
                      <a:t>$X.XX</a:t>
                    </a:r>
                    <a:endParaRPr lang="en-US" dirty="0"/>
                  </a:p>
                </c:rich>
              </c:tx>
              <c:showVal val="1"/>
              <c:showCatName val="1"/>
              <c:separator> </c:separator>
            </c:dLbl>
            <c:dLbl>
              <c:idx val="3"/>
              <c:layout>
                <c:manualLayout>
                  <c:x val="7.7750124607655173E-3"/>
                  <c:y val="5.8876171085301575E-3"/>
                </c:manualLayout>
              </c:layout>
              <c:tx>
                <c:rich>
                  <a:bodyPr/>
                  <a:lstStyle/>
                  <a:p>
                    <a:r>
                      <a:rPr lang="en-US" dirty="0" smtClean="0"/>
                      <a:t>Lodging</a:t>
                    </a:r>
                  </a:p>
                  <a:p>
                    <a:r>
                      <a:rPr lang="en-US" dirty="0" smtClean="0"/>
                      <a:t>$X.XX</a:t>
                    </a:r>
                    <a:endParaRPr lang="en-US" dirty="0"/>
                  </a:p>
                </c:rich>
              </c:tx>
              <c:showVal val="1"/>
              <c:showCatName val="1"/>
              <c:separator> </c:separator>
            </c:dLbl>
            <c:dLbl>
              <c:idx val="4"/>
              <c:layout>
                <c:manualLayout>
                  <c:x val="-1.8012962563819325E-2"/>
                  <c:y val="8.6779237344759529E-3"/>
                </c:manualLayout>
              </c:layout>
              <c:tx>
                <c:rich>
                  <a:bodyPr/>
                  <a:lstStyle/>
                  <a:p>
                    <a:r>
                      <a:rPr lang="en-US" dirty="0" smtClean="0"/>
                      <a:t>Other</a:t>
                    </a:r>
                  </a:p>
                  <a:p>
                    <a:r>
                      <a:rPr lang="en-US" dirty="0" smtClean="0"/>
                      <a:t>$X.XX</a:t>
                    </a:r>
                    <a:endParaRPr lang="en-US" dirty="0"/>
                  </a:p>
                </c:rich>
              </c:tx>
              <c:showVal val="1"/>
              <c:showCatName val="1"/>
              <c:separator> </c:separator>
            </c:dLbl>
            <c:spPr>
              <a:noFill/>
              <a:ln w="58840">
                <a:noFill/>
              </a:ln>
            </c:spPr>
            <c:txPr>
              <a:bodyPr/>
              <a:lstStyle/>
              <a:p>
                <a:pPr>
                  <a:defRPr sz="1911" b="1" i="0" u="none" strike="noStrike" baseline="0">
                    <a:solidFill>
                      <a:srgbClr val="333333"/>
                    </a:solidFill>
                    <a:latin typeface="Arial"/>
                    <a:ea typeface="Arial"/>
                    <a:cs typeface="Arial"/>
                  </a:defRPr>
                </a:pPr>
                <a:endParaRPr lang="en-US"/>
              </a:p>
            </c:txPr>
            <c:showVal val="1"/>
            <c:showCatName val="1"/>
            <c:separator> </c:separator>
          </c:dLbls>
          <c:cat>
            <c:strRef>
              <c:f>Sheet1!$A$2:$A$6</c:f>
              <c:strCache>
                <c:ptCount val="5"/>
                <c:pt idx="0">
                  <c:v>Meals &amp; Snacks</c:v>
                </c:pt>
                <c:pt idx="1">
                  <c:v>Souvenir/Gifts</c:v>
                </c:pt>
                <c:pt idx="2">
                  <c:v>Transportation</c:v>
                </c:pt>
                <c:pt idx="3">
                  <c:v>Lodging</c:v>
                </c:pt>
                <c:pt idx="4">
                  <c:v>Other</c:v>
                </c:pt>
              </c:strCache>
            </c:strRef>
          </c:cat>
          <c:val>
            <c:numRef>
              <c:f>Sheet1!$B$2:$B$6</c:f>
              <c:numCache>
                <c:formatCode>"$"#,##0.00_);[Red]\("$"#,##0.00\)</c:formatCode>
                <c:ptCount val="5"/>
                <c:pt idx="0">
                  <c:v>10.88</c:v>
                </c:pt>
                <c:pt idx="1">
                  <c:v>2.5299999999999998</c:v>
                </c:pt>
                <c:pt idx="2">
                  <c:v>2.5299999999999998</c:v>
                </c:pt>
                <c:pt idx="3">
                  <c:v>3.4099999999999997</c:v>
                </c:pt>
                <c:pt idx="4">
                  <c:v>1.6700000000000004</c:v>
                </c:pt>
              </c:numCache>
            </c:numRef>
          </c:val>
        </c:ser>
        <c:dLbls>
          <c:showVal val="1"/>
          <c:showCatName val="1"/>
          <c:separator> </c:separator>
        </c:dLbls>
        <c:firstSliceAng val="180"/>
      </c:pieChart>
      <c:spPr>
        <a:noFill/>
        <a:ln w="58840">
          <a:noFill/>
        </a:ln>
      </c:spPr>
    </c:plotArea>
    <c:plotVisOnly val="1"/>
    <c:dispBlanksAs val="zero"/>
  </c:chart>
  <c:spPr>
    <a:noFill/>
    <a:ln>
      <a:noFill/>
    </a:ln>
  </c:spPr>
  <c:txPr>
    <a:bodyPr/>
    <a:lstStyle/>
    <a:p>
      <a:pPr>
        <a:defRPr sz="1274" b="0" i="0" u="none" strike="noStrike" baseline="0">
          <a:solidFill>
            <a:srgbClr val="000000"/>
          </a:solidFill>
          <a:latin typeface="Arial"/>
          <a:ea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33296337402885823"/>
          <c:y val="0.23107569721115537"/>
          <c:w val="0.25638179800222038"/>
          <c:h val="0.46015936254980144"/>
        </c:manualLayout>
      </c:layout>
      <c:pieChart>
        <c:varyColors val="1"/>
        <c:ser>
          <c:idx val="0"/>
          <c:order val="0"/>
          <c:tx>
            <c:strRef>
              <c:f>Sheet1!$A$2</c:f>
              <c:strCache>
                <c:ptCount val="1"/>
              </c:strCache>
            </c:strRef>
          </c:tx>
          <c:spPr>
            <a:solidFill>
              <a:srgbClr val="3366FF"/>
            </a:solidFill>
            <a:ln w="12568">
              <a:solidFill>
                <a:schemeClr val="tx1"/>
              </a:solidFill>
              <a:prstDash val="solid"/>
            </a:ln>
          </c:spPr>
          <c:explosion val="2"/>
          <c:dPt>
            <c:idx val="0"/>
            <c:spPr>
              <a:solidFill>
                <a:srgbClr val="800080"/>
              </a:solidFill>
              <a:ln w="12568">
                <a:solidFill>
                  <a:schemeClr val="tx1"/>
                </a:solidFill>
                <a:prstDash val="solid"/>
              </a:ln>
            </c:spPr>
          </c:dPt>
          <c:dPt>
            <c:idx val="1"/>
            <c:spPr>
              <a:solidFill>
                <a:srgbClr val="CCFFFF"/>
              </a:solidFill>
              <a:ln w="12568">
                <a:solidFill>
                  <a:schemeClr val="tx1"/>
                </a:solidFill>
                <a:prstDash val="solid"/>
              </a:ln>
            </c:spPr>
          </c:dPt>
          <c:dLbls>
            <c:dLbl>
              <c:idx val="0"/>
              <c:layout>
                <c:manualLayout>
                  <c:x val="-4.8684280966295693E-2"/>
                  <c:y val="-7.1186188197301381E-2"/>
                </c:manualLayout>
              </c:layout>
              <c:tx>
                <c:rich>
                  <a:bodyPr/>
                  <a:lstStyle/>
                  <a:p>
                    <a:r>
                      <a:rPr lang="en-US" dirty="0"/>
                      <a:t>Local Attendees
</a:t>
                    </a:r>
                    <a:r>
                      <a:rPr lang="en-US" dirty="0" smtClean="0"/>
                      <a:t>XX%</a:t>
                    </a:r>
                    <a:endParaRPr lang="en-US" dirty="0"/>
                  </a:p>
                </c:rich>
              </c:tx>
              <c:dLblPos val="bestFit"/>
            </c:dLbl>
            <c:dLbl>
              <c:idx val="1"/>
              <c:layout>
                <c:manualLayout>
                  <c:x val="2.4910106845709438E-2"/>
                  <c:y val="-3.1849431663692686E-3"/>
                </c:manualLayout>
              </c:layout>
              <c:tx>
                <c:rich>
                  <a:bodyPr/>
                  <a:lstStyle/>
                  <a:p>
                    <a:r>
                      <a:rPr lang="en-US" dirty="0"/>
                      <a:t>Nonlocal
</a:t>
                    </a:r>
                    <a:r>
                      <a:rPr lang="en-US" dirty="0" smtClean="0"/>
                      <a:t>Attendees</a:t>
                    </a:r>
                    <a:r>
                      <a:rPr lang="en-US" dirty="0"/>
                      <a:t>
</a:t>
                    </a:r>
                    <a:r>
                      <a:rPr lang="en-US" dirty="0" smtClean="0"/>
                      <a:t>XX%</a:t>
                    </a:r>
                    <a:endParaRPr lang="en-US" dirty="0"/>
                  </a:p>
                </c:rich>
              </c:tx>
              <c:dLblPos val="bestFit"/>
            </c:dLbl>
            <c:dLbl>
              <c:idx val="2"/>
              <c:delete val="1"/>
            </c:dLbl>
            <c:dLbl>
              <c:idx val="3"/>
              <c:delete val="1"/>
            </c:dLbl>
            <c:dLbl>
              <c:idx val="4"/>
              <c:delete val="1"/>
            </c:dLbl>
            <c:spPr>
              <a:noFill/>
              <a:ln w="25136">
                <a:noFill/>
              </a:ln>
            </c:spPr>
            <c:txPr>
              <a:bodyPr/>
              <a:lstStyle/>
              <a:p>
                <a:pPr>
                  <a:defRPr sz="1979" b="1" i="0" u="none" strike="noStrike" baseline="0">
                    <a:solidFill>
                      <a:srgbClr val="000000"/>
                    </a:solidFill>
                    <a:latin typeface="Arial"/>
                    <a:ea typeface="Arial"/>
                    <a:cs typeface="Arial"/>
                  </a:defRPr>
                </a:pPr>
                <a:endParaRPr lang="en-US"/>
              </a:p>
            </c:txPr>
            <c:dLblPos val="outEnd"/>
            <c:showVal val="1"/>
          </c:dLbls>
          <c:cat>
            <c:strRef>
              <c:f>Sheet1!$B$1:$F$1</c:f>
              <c:strCache>
                <c:ptCount val="2"/>
                <c:pt idx="0">
                  <c:v>Resident</c:v>
                </c:pt>
                <c:pt idx="1">
                  <c:v>non-Res.</c:v>
                </c:pt>
              </c:strCache>
            </c:strRef>
          </c:cat>
          <c:val>
            <c:numRef>
              <c:f>Sheet1!$B$2:$F$2</c:f>
              <c:numCache>
                <c:formatCode>"$"#,##0.00</c:formatCode>
                <c:ptCount val="5"/>
                <c:pt idx="0" formatCode="General">
                  <c:v>66</c:v>
                </c:pt>
                <c:pt idx="1">
                  <c:v>34</c:v>
                </c:pt>
              </c:numCache>
            </c:numRef>
          </c:val>
        </c:ser>
        <c:dLbls>
          <c:showVal val="1"/>
        </c:dLbls>
        <c:firstSliceAng val="140"/>
      </c:pieChart>
      <c:spPr>
        <a:noFill/>
        <a:ln w="25136">
          <a:noFill/>
        </a:ln>
      </c:spPr>
    </c:plotArea>
    <c:plotVisOnly val="1"/>
    <c:dispBlanksAs val="zero"/>
  </c:chart>
  <c:spPr>
    <a:noFill/>
    <a:ln>
      <a:noFill/>
    </a:ln>
  </c:spPr>
  <c:txPr>
    <a:bodyPr/>
    <a:lstStyle/>
    <a:p>
      <a:pPr>
        <a:defRPr sz="2152" b="1" i="0" u="none" strike="noStrike" baseline="0">
          <a:solidFill>
            <a:schemeClr val="tx1"/>
          </a:solidFill>
          <a:latin typeface="Fairfield LH Light"/>
          <a:ea typeface="Fairfield LH Light"/>
          <a:cs typeface="Fairfield LH Light"/>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33296337402885873"/>
          <c:y val="0.23107569721115537"/>
          <c:w val="0.25638179800222038"/>
          <c:h val="0.46015936254980166"/>
        </c:manualLayout>
      </c:layout>
      <c:pieChart>
        <c:varyColors val="1"/>
        <c:ser>
          <c:idx val="0"/>
          <c:order val="0"/>
          <c:tx>
            <c:strRef>
              <c:f>Sheet1!$A$2</c:f>
              <c:strCache>
                <c:ptCount val="1"/>
              </c:strCache>
            </c:strRef>
          </c:tx>
          <c:spPr>
            <a:solidFill>
              <a:srgbClr val="3366FF"/>
            </a:solidFill>
            <a:ln w="12568">
              <a:solidFill>
                <a:schemeClr val="tx1"/>
              </a:solidFill>
              <a:prstDash val="solid"/>
            </a:ln>
          </c:spPr>
          <c:explosion val="2"/>
          <c:dPt>
            <c:idx val="0"/>
            <c:spPr>
              <a:solidFill>
                <a:srgbClr val="800080"/>
              </a:solidFill>
              <a:ln w="12568">
                <a:solidFill>
                  <a:schemeClr val="tx1"/>
                </a:solidFill>
                <a:prstDash val="solid"/>
              </a:ln>
            </c:spPr>
          </c:dPt>
          <c:dPt>
            <c:idx val="1"/>
            <c:spPr>
              <a:solidFill>
                <a:srgbClr val="CCFFFF"/>
              </a:solidFill>
              <a:ln w="12568">
                <a:solidFill>
                  <a:schemeClr val="tx1"/>
                </a:solidFill>
                <a:prstDash val="solid"/>
              </a:ln>
            </c:spPr>
          </c:dPt>
          <c:dLbls>
            <c:dLbl>
              <c:idx val="0"/>
              <c:layout>
                <c:manualLayout>
                  <c:x val="-7.2763601079610454E-2"/>
                  <c:y val="-0.29691681335560383"/>
                </c:manualLayout>
              </c:layout>
              <c:tx>
                <c:rich>
                  <a:bodyPr/>
                  <a:lstStyle/>
                  <a:p>
                    <a:r>
                      <a:rPr lang="en-US" sz="2400" dirty="0" smtClean="0"/>
                      <a:t>Y</a:t>
                    </a:r>
                    <a:r>
                      <a:rPr lang="en-US" dirty="0" smtClean="0"/>
                      <a:t>es</a:t>
                    </a:r>
                    <a:r>
                      <a:rPr lang="en-US" dirty="0"/>
                      <a:t>
</a:t>
                    </a:r>
                    <a:r>
                      <a:rPr lang="en-US" dirty="0" smtClean="0"/>
                      <a:t>XX.X%</a:t>
                    </a:r>
                    <a:endParaRPr lang="en-US" dirty="0"/>
                  </a:p>
                </c:rich>
              </c:tx>
              <c:dLblPos val="bestFit"/>
            </c:dLbl>
            <c:dLbl>
              <c:idx val="1"/>
              <c:layout>
                <c:manualLayout>
                  <c:x val="5.6071579933528237E-2"/>
                  <c:y val="0.11505490810702597"/>
                </c:manualLayout>
              </c:layout>
              <c:tx>
                <c:rich>
                  <a:bodyPr/>
                  <a:lstStyle/>
                  <a:p>
                    <a:r>
                      <a:rPr lang="en-US" sz="2400" dirty="0" smtClean="0"/>
                      <a:t>N</a:t>
                    </a:r>
                    <a:r>
                      <a:rPr lang="en-US" dirty="0" smtClean="0"/>
                      <a:t>o</a:t>
                    </a:r>
                    <a:r>
                      <a:rPr lang="en-US" dirty="0"/>
                      <a:t>
</a:t>
                    </a:r>
                    <a:r>
                      <a:rPr lang="en-US" dirty="0" smtClean="0"/>
                      <a:t>XX.X%</a:t>
                    </a:r>
                    <a:endParaRPr lang="en-US" dirty="0"/>
                  </a:p>
                </c:rich>
              </c:tx>
              <c:dLblPos val="bestFit"/>
            </c:dLbl>
            <c:dLbl>
              <c:idx val="2"/>
              <c:delete val="1"/>
            </c:dLbl>
            <c:dLbl>
              <c:idx val="3"/>
              <c:delete val="1"/>
            </c:dLbl>
            <c:dLbl>
              <c:idx val="4"/>
              <c:delete val="1"/>
            </c:dLbl>
            <c:spPr>
              <a:noFill/>
              <a:ln w="25136">
                <a:noFill/>
              </a:ln>
            </c:spPr>
            <c:txPr>
              <a:bodyPr/>
              <a:lstStyle/>
              <a:p>
                <a:pPr>
                  <a:defRPr sz="2400" b="1" i="0" u="none" strike="noStrike" baseline="0">
                    <a:solidFill>
                      <a:srgbClr val="000000"/>
                    </a:solidFill>
                    <a:latin typeface="Arial"/>
                    <a:ea typeface="Arial"/>
                    <a:cs typeface="Arial"/>
                  </a:defRPr>
                </a:pPr>
                <a:endParaRPr lang="en-US"/>
              </a:p>
            </c:txPr>
            <c:dLblPos val="outEnd"/>
            <c:showVal val="1"/>
          </c:dLbls>
          <c:cat>
            <c:strRef>
              <c:f>Sheet1!$B$1:$F$1</c:f>
              <c:strCache>
                <c:ptCount val="2"/>
                <c:pt idx="0">
                  <c:v>Yes</c:v>
                </c:pt>
                <c:pt idx="1">
                  <c:v>No</c:v>
                </c:pt>
              </c:strCache>
            </c:strRef>
          </c:cat>
          <c:val>
            <c:numRef>
              <c:f>Sheet1!$B$2:$F$2</c:f>
              <c:numCache>
                <c:formatCode>"$"#,##0.00</c:formatCode>
                <c:ptCount val="5"/>
                <c:pt idx="0" formatCode="General">
                  <c:v>50</c:v>
                </c:pt>
                <c:pt idx="1">
                  <c:v>50</c:v>
                </c:pt>
              </c:numCache>
            </c:numRef>
          </c:val>
        </c:ser>
        <c:dLbls>
          <c:showVal val="1"/>
        </c:dLbls>
        <c:firstSliceAng val="140"/>
      </c:pieChart>
      <c:spPr>
        <a:noFill/>
        <a:ln w="25136">
          <a:noFill/>
        </a:ln>
      </c:spPr>
    </c:plotArea>
    <c:plotVisOnly val="1"/>
    <c:dispBlanksAs val="zero"/>
  </c:chart>
  <c:spPr>
    <a:noFill/>
    <a:ln>
      <a:noFill/>
    </a:ln>
  </c:spPr>
  <c:txPr>
    <a:bodyPr/>
    <a:lstStyle/>
    <a:p>
      <a:pPr>
        <a:defRPr sz="2152" b="1" i="0" u="none" strike="noStrike" baseline="0">
          <a:solidFill>
            <a:schemeClr val="tx1"/>
          </a:solidFill>
          <a:latin typeface="Fairfield LH Light"/>
          <a:ea typeface="Fairfield LH Light"/>
          <a:cs typeface="Fairfield LH Light"/>
        </a:defRPr>
      </a:pPr>
      <a:endParaRPr lang="en-US"/>
    </a:p>
  </c:txPr>
  <c:externalData r:id="rId1"/>
</c:chartSpace>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image" Target="../media/image11.png"/><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5426C0-4567-445B-992D-15B7A7779DBB}"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6956E5EC-CDD2-41F2-B45B-3F87AFE84D3B}">
      <dgm:prSet/>
      <dgm:spPr>
        <a:blipFill rotWithShape="0">
          <a:blip xmlns:r="http://schemas.openxmlformats.org/officeDocument/2006/relationships" r:embed="rId1"/>
          <a:stretch>
            <a:fillRect/>
          </a:stretch>
        </a:blipFill>
        <a:ln>
          <a:solidFill>
            <a:srgbClr val="92D050"/>
          </a:solidFill>
        </a:ln>
      </dgm:spPr>
      <dgm:t>
        <a:bodyPr/>
        <a:lstStyle/>
        <a:p>
          <a:endParaRPr lang="en-US" dirty="0"/>
        </a:p>
      </dgm:t>
    </dgm:pt>
    <dgm:pt modelId="{43AD058C-E180-4319-A09A-0E54F2F0FCD4}" type="parTrans" cxnId="{1852D9F3-C068-4EB9-86D8-8A19ADC6D218}">
      <dgm:prSet/>
      <dgm:spPr/>
      <dgm:t>
        <a:bodyPr/>
        <a:lstStyle/>
        <a:p>
          <a:endParaRPr lang="en-US"/>
        </a:p>
      </dgm:t>
    </dgm:pt>
    <dgm:pt modelId="{91EFD1A5-5B72-4CE7-94F2-E6D8AE307E35}" type="sibTrans" cxnId="{1852D9F3-C068-4EB9-86D8-8A19ADC6D218}">
      <dgm:prSet/>
      <dgm:spPr>
        <a:solidFill>
          <a:srgbClr val="0070C0"/>
        </a:solidFill>
        <a:scene3d>
          <a:camera prst="orthographicFront">
            <a:rot lat="0" lon="0" rev="0"/>
          </a:camera>
          <a:lightRig rig="threePt" dir="t"/>
        </a:scene3d>
      </dgm:spPr>
      <dgm:t>
        <a:bodyPr/>
        <a:lstStyle/>
        <a:p>
          <a:endParaRPr lang="en-US" dirty="0"/>
        </a:p>
      </dgm:t>
    </dgm:pt>
    <dgm:pt modelId="{3A93EE43-DADE-4DBC-9A7D-8CA79FD32397}">
      <dgm:prSet phldrT="[Text]"/>
      <dgm:spPr>
        <a:blipFill rotWithShape="0">
          <a:blip xmlns:r="http://schemas.openxmlformats.org/officeDocument/2006/relationships" r:embed="rId2"/>
          <a:stretch>
            <a:fillRect/>
          </a:stretch>
        </a:blipFill>
        <a:ln>
          <a:solidFill>
            <a:srgbClr val="92D050"/>
          </a:solidFill>
        </a:ln>
      </dgm:spPr>
      <dgm:t>
        <a:bodyPr/>
        <a:lstStyle/>
        <a:p>
          <a:r>
            <a:rPr lang="en-US" dirty="0" smtClean="0"/>
            <a:t> </a:t>
          </a:r>
          <a:endParaRPr lang="en-US" dirty="0"/>
        </a:p>
      </dgm:t>
    </dgm:pt>
    <dgm:pt modelId="{CD0736DD-2C90-419C-8667-E69375049648}" type="sibTrans" cxnId="{2E14E7FE-F2AC-4862-9BC9-7AB50E27C0E0}">
      <dgm:prSet/>
      <dgm:spPr>
        <a:solidFill>
          <a:srgbClr val="0070C0"/>
        </a:solidFill>
      </dgm:spPr>
      <dgm:t>
        <a:bodyPr/>
        <a:lstStyle/>
        <a:p>
          <a:endParaRPr lang="en-US" dirty="0"/>
        </a:p>
      </dgm:t>
    </dgm:pt>
    <dgm:pt modelId="{C2C038BF-1F84-4FE4-9C8E-0CBBD71693AE}" type="parTrans" cxnId="{2E14E7FE-F2AC-4862-9BC9-7AB50E27C0E0}">
      <dgm:prSet/>
      <dgm:spPr/>
      <dgm:t>
        <a:bodyPr/>
        <a:lstStyle/>
        <a:p>
          <a:endParaRPr lang="en-US"/>
        </a:p>
      </dgm:t>
    </dgm:pt>
    <dgm:pt modelId="{79D59DC6-F635-4874-9106-C44B9E7F26D1}">
      <dgm:prSet phldrT="[Text]"/>
      <dgm:spPr>
        <a:blipFill rotWithShape="0">
          <a:blip xmlns:r="http://schemas.openxmlformats.org/officeDocument/2006/relationships" r:embed="rId3"/>
          <a:stretch>
            <a:fillRect/>
          </a:stretch>
        </a:blipFill>
        <a:ln>
          <a:solidFill>
            <a:srgbClr val="92D050"/>
          </a:solidFill>
        </a:ln>
      </dgm:spPr>
      <dgm:t>
        <a:bodyPr/>
        <a:lstStyle/>
        <a:p>
          <a:r>
            <a:rPr lang="en-US" dirty="0" smtClean="0"/>
            <a:t> </a:t>
          </a:r>
          <a:endParaRPr lang="en-US" dirty="0"/>
        </a:p>
      </dgm:t>
    </dgm:pt>
    <dgm:pt modelId="{3C513360-B61E-453B-8D10-043096C5D199}" type="sibTrans" cxnId="{E4875B72-5F9A-4512-9036-93D69EED0567}">
      <dgm:prSet/>
      <dgm:spPr>
        <a:solidFill>
          <a:srgbClr val="0070C0"/>
        </a:solidFill>
      </dgm:spPr>
      <dgm:t>
        <a:bodyPr/>
        <a:lstStyle/>
        <a:p>
          <a:endParaRPr lang="en-US" dirty="0"/>
        </a:p>
      </dgm:t>
    </dgm:pt>
    <dgm:pt modelId="{090CC76F-890F-4F12-AAFD-43D3DEF80B38}" type="parTrans" cxnId="{E4875B72-5F9A-4512-9036-93D69EED0567}">
      <dgm:prSet/>
      <dgm:spPr/>
      <dgm:t>
        <a:bodyPr/>
        <a:lstStyle/>
        <a:p>
          <a:endParaRPr lang="en-US"/>
        </a:p>
      </dgm:t>
    </dgm:pt>
    <dgm:pt modelId="{62C1AE57-503E-4770-8665-2FB278E27C08}">
      <dgm:prSet phldrT="[Text]"/>
      <dgm:spPr>
        <a:blipFill rotWithShape="0">
          <a:blip xmlns:r="http://schemas.openxmlformats.org/officeDocument/2006/relationships" r:embed="rId4"/>
          <a:stretch>
            <a:fillRect/>
          </a:stretch>
        </a:blipFill>
        <a:ln>
          <a:solidFill>
            <a:srgbClr val="92D050"/>
          </a:solidFill>
        </a:ln>
      </dgm:spPr>
      <dgm:t>
        <a:bodyPr/>
        <a:lstStyle/>
        <a:p>
          <a:r>
            <a:rPr lang="en-US" dirty="0" smtClean="0"/>
            <a:t> </a:t>
          </a:r>
          <a:endParaRPr lang="en-US" dirty="0"/>
        </a:p>
      </dgm:t>
    </dgm:pt>
    <dgm:pt modelId="{BC2FA6A7-6A1A-4346-9E7B-14D3FC5FA385}" type="sibTrans" cxnId="{77450E94-8542-409E-B569-E328ABB42AB9}">
      <dgm:prSet/>
      <dgm:spPr>
        <a:solidFill>
          <a:srgbClr val="0070C0"/>
        </a:solidFill>
      </dgm:spPr>
      <dgm:t>
        <a:bodyPr/>
        <a:lstStyle/>
        <a:p>
          <a:endParaRPr lang="en-US" dirty="0"/>
        </a:p>
      </dgm:t>
    </dgm:pt>
    <dgm:pt modelId="{51D8B809-B5EC-4201-9B97-6EE3602888DA}" type="parTrans" cxnId="{77450E94-8542-409E-B569-E328ABB42AB9}">
      <dgm:prSet/>
      <dgm:spPr/>
      <dgm:t>
        <a:bodyPr/>
        <a:lstStyle/>
        <a:p>
          <a:endParaRPr lang="en-US"/>
        </a:p>
      </dgm:t>
    </dgm:pt>
    <dgm:pt modelId="{0804DC77-52EA-43C4-8EE2-8942759AEE91}">
      <dgm:prSet phldrT="[Text]"/>
      <dgm:spPr>
        <a:blipFill rotWithShape="0">
          <a:blip xmlns:r="http://schemas.openxmlformats.org/officeDocument/2006/relationships" r:embed="rId5"/>
          <a:stretch>
            <a:fillRect/>
          </a:stretch>
        </a:blipFill>
        <a:ln>
          <a:solidFill>
            <a:srgbClr val="92D050"/>
          </a:solidFill>
        </a:ln>
      </dgm:spPr>
      <dgm:t>
        <a:bodyPr/>
        <a:lstStyle/>
        <a:p>
          <a:r>
            <a:rPr lang="en-US" dirty="0" smtClean="0"/>
            <a:t> </a:t>
          </a:r>
          <a:endParaRPr lang="en-US" dirty="0"/>
        </a:p>
      </dgm:t>
    </dgm:pt>
    <dgm:pt modelId="{5950AA57-0C32-4485-89A5-9BF6B8E9B4EF}" type="sibTrans" cxnId="{F8E1A5F5-02A3-4198-B794-581D8B866EFC}">
      <dgm:prSet/>
      <dgm:spPr>
        <a:solidFill>
          <a:srgbClr val="0070C0"/>
        </a:solidFill>
      </dgm:spPr>
      <dgm:t>
        <a:bodyPr/>
        <a:lstStyle/>
        <a:p>
          <a:endParaRPr lang="en-US" dirty="0"/>
        </a:p>
      </dgm:t>
    </dgm:pt>
    <dgm:pt modelId="{AEE3CDA4-FDF3-47C3-9E2E-C9D713A35A69}" type="parTrans" cxnId="{F8E1A5F5-02A3-4198-B794-581D8B866EFC}">
      <dgm:prSet/>
      <dgm:spPr/>
      <dgm:t>
        <a:bodyPr/>
        <a:lstStyle/>
        <a:p>
          <a:endParaRPr lang="en-US"/>
        </a:p>
      </dgm:t>
    </dgm:pt>
    <dgm:pt modelId="{7D829D85-6DE6-443F-9D88-E34B4DD4FD61}">
      <dgm:prSet phldrT="[Text]"/>
      <dgm:spPr>
        <a:blipFill rotWithShape="0">
          <a:blip xmlns:r="http://schemas.openxmlformats.org/officeDocument/2006/relationships" r:embed="rId6"/>
          <a:stretch>
            <a:fillRect/>
          </a:stretch>
        </a:blipFill>
        <a:ln>
          <a:solidFill>
            <a:srgbClr val="92D050"/>
          </a:solidFill>
        </a:ln>
      </dgm:spPr>
      <dgm:t>
        <a:bodyPr/>
        <a:lstStyle/>
        <a:p>
          <a:r>
            <a:rPr lang="en-US" dirty="0" smtClean="0"/>
            <a:t> </a:t>
          </a:r>
          <a:endParaRPr lang="en-US" dirty="0"/>
        </a:p>
      </dgm:t>
    </dgm:pt>
    <dgm:pt modelId="{38185169-8398-4D38-813D-5072F71CEF0F}" type="sibTrans" cxnId="{D9045A27-4F90-4AD5-BB43-B29C23BB7661}">
      <dgm:prSet/>
      <dgm:spPr>
        <a:solidFill>
          <a:srgbClr val="0070C0"/>
        </a:solidFill>
        <a:ln cap="rnd"/>
      </dgm:spPr>
      <dgm:t>
        <a:bodyPr/>
        <a:lstStyle/>
        <a:p>
          <a:endParaRPr lang="en-US" dirty="0"/>
        </a:p>
      </dgm:t>
    </dgm:pt>
    <dgm:pt modelId="{69A545B1-C22C-4E78-A51D-FDD3CE912ED6}" type="parTrans" cxnId="{D9045A27-4F90-4AD5-BB43-B29C23BB7661}">
      <dgm:prSet/>
      <dgm:spPr/>
      <dgm:t>
        <a:bodyPr/>
        <a:lstStyle/>
        <a:p>
          <a:endParaRPr lang="en-US"/>
        </a:p>
      </dgm:t>
    </dgm:pt>
    <dgm:pt modelId="{A00D5E29-B84E-410D-B51F-B8EDE67BC653}" type="pres">
      <dgm:prSet presAssocID="{3F5426C0-4567-445B-992D-15B7A7779DBB}" presName="cycle" presStyleCnt="0">
        <dgm:presLayoutVars>
          <dgm:dir/>
          <dgm:resizeHandles val="exact"/>
        </dgm:presLayoutVars>
      </dgm:prSet>
      <dgm:spPr/>
      <dgm:t>
        <a:bodyPr/>
        <a:lstStyle/>
        <a:p>
          <a:endParaRPr lang="en-US"/>
        </a:p>
      </dgm:t>
    </dgm:pt>
    <dgm:pt modelId="{997A3F21-9AD2-4FFF-A9A4-29F71233DD6E}" type="pres">
      <dgm:prSet presAssocID="{7D829D85-6DE6-443F-9D88-E34B4DD4FD61}" presName="node" presStyleLbl="node1" presStyleIdx="0" presStyleCnt="6" custScaleX="93194" custScaleY="95253" custRadScaleRad="101407" custRadScaleInc="-15248">
        <dgm:presLayoutVars>
          <dgm:bulletEnabled val="1"/>
        </dgm:presLayoutVars>
      </dgm:prSet>
      <dgm:spPr/>
      <dgm:t>
        <a:bodyPr/>
        <a:lstStyle/>
        <a:p>
          <a:endParaRPr lang="en-US"/>
        </a:p>
      </dgm:t>
    </dgm:pt>
    <dgm:pt modelId="{A1E060B0-3709-4DEF-BC30-B37132965BD4}" type="pres">
      <dgm:prSet presAssocID="{38185169-8398-4D38-813D-5072F71CEF0F}" presName="sibTrans" presStyleLbl="sibTrans2D1" presStyleIdx="0" presStyleCnt="6" custScaleX="107486" custScaleY="105642"/>
      <dgm:spPr/>
      <dgm:t>
        <a:bodyPr/>
        <a:lstStyle/>
        <a:p>
          <a:endParaRPr lang="en-US"/>
        </a:p>
      </dgm:t>
    </dgm:pt>
    <dgm:pt modelId="{EE6E77E4-0504-4C99-B67C-83C952099ED2}" type="pres">
      <dgm:prSet presAssocID="{38185169-8398-4D38-813D-5072F71CEF0F}" presName="connectorText" presStyleLbl="sibTrans2D1" presStyleIdx="0" presStyleCnt="6"/>
      <dgm:spPr/>
      <dgm:t>
        <a:bodyPr/>
        <a:lstStyle/>
        <a:p>
          <a:endParaRPr lang="en-US"/>
        </a:p>
      </dgm:t>
    </dgm:pt>
    <dgm:pt modelId="{9A701B4A-E6CC-42D6-B566-113EFE01850A}" type="pres">
      <dgm:prSet presAssocID="{0804DC77-52EA-43C4-8EE2-8942759AEE91}" presName="node" presStyleLbl="node1" presStyleIdx="1" presStyleCnt="6" custScaleX="93194" custScaleY="95253" custRadScaleRad="138434" custRadScaleInc="2953">
        <dgm:presLayoutVars>
          <dgm:bulletEnabled val="1"/>
        </dgm:presLayoutVars>
      </dgm:prSet>
      <dgm:spPr/>
      <dgm:t>
        <a:bodyPr/>
        <a:lstStyle/>
        <a:p>
          <a:endParaRPr lang="en-US"/>
        </a:p>
      </dgm:t>
    </dgm:pt>
    <dgm:pt modelId="{0FC00F4A-F755-485B-81D6-53D499ABDBD2}" type="pres">
      <dgm:prSet presAssocID="{5950AA57-0C32-4485-89A5-9BF6B8E9B4EF}" presName="sibTrans" presStyleLbl="sibTrans2D1" presStyleIdx="1" presStyleCnt="6" custScaleX="111255"/>
      <dgm:spPr/>
      <dgm:t>
        <a:bodyPr/>
        <a:lstStyle/>
        <a:p>
          <a:endParaRPr lang="en-US"/>
        </a:p>
      </dgm:t>
    </dgm:pt>
    <dgm:pt modelId="{37C7824F-DCBD-4249-9E5B-446BE67362E1}" type="pres">
      <dgm:prSet presAssocID="{5950AA57-0C32-4485-89A5-9BF6B8E9B4EF}" presName="connectorText" presStyleLbl="sibTrans2D1" presStyleIdx="1" presStyleCnt="6"/>
      <dgm:spPr/>
      <dgm:t>
        <a:bodyPr/>
        <a:lstStyle/>
        <a:p>
          <a:endParaRPr lang="en-US"/>
        </a:p>
      </dgm:t>
    </dgm:pt>
    <dgm:pt modelId="{55E0BB03-C3A9-4CC3-87B7-A1641C1E0C83}" type="pres">
      <dgm:prSet presAssocID="{62C1AE57-503E-4770-8665-2FB278E27C08}" presName="node" presStyleLbl="node1" presStyleIdx="2" presStyleCnt="6" custScaleX="93194" custScaleY="95253" custRadScaleRad="147335" custRadScaleInc="-33023">
        <dgm:presLayoutVars>
          <dgm:bulletEnabled val="1"/>
        </dgm:presLayoutVars>
      </dgm:prSet>
      <dgm:spPr/>
      <dgm:t>
        <a:bodyPr/>
        <a:lstStyle/>
        <a:p>
          <a:endParaRPr lang="en-US"/>
        </a:p>
      </dgm:t>
    </dgm:pt>
    <dgm:pt modelId="{0A84B2D8-D26C-46A9-B119-A969B0414C5C}" type="pres">
      <dgm:prSet presAssocID="{BC2FA6A7-6A1A-4346-9E7B-14D3FC5FA385}" presName="sibTrans" presStyleLbl="sibTrans2D1" presStyleIdx="2" presStyleCnt="6"/>
      <dgm:spPr/>
      <dgm:t>
        <a:bodyPr/>
        <a:lstStyle/>
        <a:p>
          <a:endParaRPr lang="en-US"/>
        </a:p>
      </dgm:t>
    </dgm:pt>
    <dgm:pt modelId="{4A4CF7D2-6AB9-4EE3-B971-7D55D11767B8}" type="pres">
      <dgm:prSet presAssocID="{BC2FA6A7-6A1A-4346-9E7B-14D3FC5FA385}" presName="connectorText" presStyleLbl="sibTrans2D1" presStyleIdx="2" presStyleCnt="6"/>
      <dgm:spPr/>
      <dgm:t>
        <a:bodyPr/>
        <a:lstStyle/>
        <a:p>
          <a:endParaRPr lang="en-US"/>
        </a:p>
      </dgm:t>
    </dgm:pt>
    <dgm:pt modelId="{219F58EF-1C94-4586-8CCC-FEA522D278D9}" type="pres">
      <dgm:prSet presAssocID="{79D59DC6-F635-4874-9106-C44B9E7F26D1}" presName="node" presStyleLbl="node1" presStyleIdx="3" presStyleCnt="6" custScaleX="93194" custScaleY="95253" custRadScaleRad="94242" custRadScaleInc="-11846">
        <dgm:presLayoutVars>
          <dgm:bulletEnabled val="1"/>
        </dgm:presLayoutVars>
      </dgm:prSet>
      <dgm:spPr/>
      <dgm:t>
        <a:bodyPr/>
        <a:lstStyle/>
        <a:p>
          <a:endParaRPr lang="en-US"/>
        </a:p>
      </dgm:t>
    </dgm:pt>
    <dgm:pt modelId="{F54F59FC-2075-44EF-BA23-D4673A75771B}" type="pres">
      <dgm:prSet presAssocID="{3C513360-B61E-453B-8D10-043096C5D199}" presName="sibTrans" presStyleLbl="sibTrans2D1" presStyleIdx="3" presStyleCnt="6"/>
      <dgm:spPr/>
      <dgm:t>
        <a:bodyPr/>
        <a:lstStyle/>
        <a:p>
          <a:endParaRPr lang="en-US"/>
        </a:p>
      </dgm:t>
    </dgm:pt>
    <dgm:pt modelId="{45CC8BAD-55DE-4B9C-A6CF-772B7943FA06}" type="pres">
      <dgm:prSet presAssocID="{3C513360-B61E-453B-8D10-043096C5D199}" presName="connectorText" presStyleLbl="sibTrans2D1" presStyleIdx="3" presStyleCnt="6"/>
      <dgm:spPr/>
      <dgm:t>
        <a:bodyPr/>
        <a:lstStyle/>
        <a:p>
          <a:endParaRPr lang="en-US"/>
        </a:p>
      </dgm:t>
    </dgm:pt>
    <dgm:pt modelId="{A64A2D98-49E6-453E-993B-2C623EE46913}" type="pres">
      <dgm:prSet presAssocID="{3A93EE43-DADE-4DBC-9A7D-8CA79FD32397}" presName="node" presStyleLbl="node1" presStyleIdx="4" presStyleCnt="6" custScaleX="93194" custScaleY="95253" custRadScaleRad="129435" custRadScaleInc="33751">
        <dgm:presLayoutVars>
          <dgm:bulletEnabled val="1"/>
        </dgm:presLayoutVars>
      </dgm:prSet>
      <dgm:spPr/>
      <dgm:t>
        <a:bodyPr/>
        <a:lstStyle/>
        <a:p>
          <a:endParaRPr lang="en-US"/>
        </a:p>
      </dgm:t>
    </dgm:pt>
    <dgm:pt modelId="{18B73C88-77EE-4524-861C-94BA5F9C207F}" type="pres">
      <dgm:prSet presAssocID="{CD0736DD-2C90-419C-8667-E69375049648}" presName="sibTrans" presStyleLbl="sibTrans2D1" presStyleIdx="4" presStyleCnt="6" custScaleX="131508"/>
      <dgm:spPr/>
      <dgm:t>
        <a:bodyPr/>
        <a:lstStyle/>
        <a:p>
          <a:endParaRPr lang="en-US"/>
        </a:p>
      </dgm:t>
    </dgm:pt>
    <dgm:pt modelId="{E987BDD6-8225-428E-80DF-4E5D738602A6}" type="pres">
      <dgm:prSet presAssocID="{CD0736DD-2C90-419C-8667-E69375049648}" presName="connectorText" presStyleLbl="sibTrans2D1" presStyleIdx="4" presStyleCnt="6"/>
      <dgm:spPr/>
      <dgm:t>
        <a:bodyPr/>
        <a:lstStyle/>
        <a:p>
          <a:endParaRPr lang="en-US"/>
        </a:p>
      </dgm:t>
    </dgm:pt>
    <dgm:pt modelId="{7FB52F10-39BC-4A84-8CD8-D3423AB82DDA}" type="pres">
      <dgm:prSet presAssocID="{6956E5EC-CDD2-41F2-B45B-3F87AFE84D3B}" presName="node" presStyleLbl="node1" presStyleIdx="5" presStyleCnt="6" custScaleX="93194" custScaleY="95253" custRadScaleRad="143988" custRadScaleInc="-14695">
        <dgm:presLayoutVars>
          <dgm:bulletEnabled val="1"/>
        </dgm:presLayoutVars>
      </dgm:prSet>
      <dgm:spPr/>
      <dgm:t>
        <a:bodyPr/>
        <a:lstStyle/>
        <a:p>
          <a:endParaRPr lang="en-US"/>
        </a:p>
      </dgm:t>
    </dgm:pt>
    <dgm:pt modelId="{0CE9A445-AFED-4B5A-BE18-5FBEC5F6ED12}" type="pres">
      <dgm:prSet presAssocID="{91EFD1A5-5B72-4CE7-94F2-E6D8AE307E35}" presName="sibTrans" presStyleLbl="sibTrans2D1" presStyleIdx="5" presStyleCnt="6"/>
      <dgm:spPr/>
      <dgm:t>
        <a:bodyPr/>
        <a:lstStyle/>
        <a:p>
          <a:endParaRPr lang="en-US"/>
        </a:p>
      </dgm:t>
    </dgm:pt>
    <dgm:pt modelId="{B28856C6-BB93-4151-A55B-6AADB49157CB}" type="pres">
      <dgm:prSet presAssocID="{91EFD1A5-5B72-4CE7-94F2-E6D8AE307E35}" presName="connectorText" presStyleLbl="sibTrans2D1" presStyleIdx="5" presStyleCnt="6"/>
      <dgm:spPr/>
      <dgm:t>
        <a:bodyPr/>
        <a:lstStyle/>
        <a:p>
          <a:endParaRPr lang="en-US"/>
        </a:p>
      </dgm:t>
    </dgm:pt>
  </dgm:ptLst>
  <dgm:cxnLst>
    <dgm:cxn modelId="{0C296AE0-3A05-4CE2-AD17-58A46C44DB9A}" type="presOf" srcId="{7D829D85-6DE6-443F-9D88-E34B4DD4FD61}" destId="{997A3F21-9AD2-4FFF-A9A4-29F71233DD6E}" srcOrd="0" destOrd="0" presId="urn:microsoft.com/office/officeart/2005/8/layout/cycle2"/>
    <dgm:cxn modelId="{CACC8600-D50B-42D3-9BD7-38638E89C740}" type="presOf" srcId="{3C513360-B61E-453B-8D10-043096C5D199}" destId="{F54F59FC-2075-44EF-BA23-D4673A75771B}" srcOrd="0" destOrd="0" presId="urn:microsoft.com/office/officeart/2005/8/layout/cycle2"/>
    <dgm:cxn modelId="{8E9DAB2D-4240-46FF-AB3A-5B21A3E77C5F}" type="presOf" srcId="{3A93EE43-DADE-4DBC-9A7D-8CA79FD32397}" destId="{A64A2D98-49E6-453E-993B-2C623EE46913}" srcOrd="0" destOrd="0" presId="urn:microsoft.com/office/officeart/2005/8/layout/cycle2"/>
    <dgm:cxn modelId="{D430AD81-7AF6-4DAE-A985-2EF3772E9E79}" type="presOf" srcId="{6956E5EC-CDD2-41F2-B45B-3F87AFE84D3B}" destId="{7FB52F10-39BC-4A84-8CD8-D3423AB82DDA}" srcOrd="0" destOrd="0" presId="urn:microsoft.com/office/officeart/2005/8/layout/cycle2"/>
    <dgm:cxn modelId="{5BEDBC1F-53DC-453E-BDFE-5DFD2802F903}" type="presOf" srcId="{5950AA57-0C32-4485-89A5-9BF6B8E9B4EF}" destId="{0FC00F4A-F755-485B-81D6-53D499ABDBD2}" srcOrd="0" destOrd="0" presId="urn:microsoft.com/office/officeart/2005/8/layout/cycle2"/>
    <dgm:cxn modelId="{4A9B4ED7-C49B-4043-AC55-AF272E455034}" type="presOf" srcId="{BC2FA6A7-6A1A-4346-9E7B-14D3FC5FA385}" destId="{4A4CF7D2-6AB9-4EE3-B971-7D55D11767B8}" srcOrd="1" destOrd="0" presId="urn:microsoft.com/office/officeart/2005/8/layout/cycle2"/>
    <dgm:cxn modelId="{F2489760-9032-4398-9FE1-624FED79037E}" type="presOf" srcId="{0804DC77-52EA-43C4-8EE2-8942759AEE91}" destId="{9A701B4A-E6CC-42D6-B566-113EFE01850A}" srcOrd="0" destOrd="0" presId="urn:microsoft.com/office/officeart/2005/8/layout/cycle2"/>
    <dgm:cxn modelId="{53271BD2-3AE5-4055-B829-28CE88304057}" type="presOf" srcId="{38185169-8398-4D38-813D-5072F71CEF0F}" destId="{EE6E77E4-0504-4C99-B67C-83C952099ED2}" srcOrd="1" destOrd="0" presId="urn:microsoft.com/office/officeart/2005/8/layout/cycle2"/>
    <dgm:cxn modelId="{E4875B72-5F9A-4512-9036-93D69EED0567}" srcId="{3F5426C0-4567-445B-992D-15B7A7779DBB}" destId="{79D59DC6-F635-4874-9106-C44B9E7F26D1}" srcOrd="3" destOrd="0" parTransId="{090CC76F-890F-4F12-AAFD-43D3DEF80B38}" sibTransId="{3C513360-B61E-453B-8D10-043096C5D199}"/>
    <dgm:cxn modelId="{1852D9F3-C068-4EB9-86D8-8A19ADC6D218}" srcId="{3F5426C0-4567-445B-992D-15B7A7779DBB}" destId="{6956E5EC-CDD2-41F2-B45B-3F87AFE84D3B}" srcOrd="5" destOrd="0" parTransId="{43AD058C-E180-4319-A09A-0E54F2F0FCD4}" sibTransId="{91EFD1A5-5B72-4CE7-94F2-E6D8AE307E35}"/>
    <dgm:cxn modelId="{2E14E7FE-F2AC-4862-9BC9-7AB50E27C0E0}" srcId="{3F5426C0-4567-445B-992D-15B7A7779DBB}" destId="{3A93EE43-DADE-4DBC-9A7D-8CA79FD32397}" srcOrd="4" destOrd="0" parTransId="{C2C038BF-1F84-4FE4-9C8E-0CBBD71693AE}" sibTransId="{CD0736DD-2C90-419C-8667-E69375049648}"/>
    <dgm:cxn modelId="{0E98A522-B10C-47BF-891E-E1640BBD6CCF}" type="presOf" srcId="{3C513360-B61E-453B-8D10-043096C5D199}" destId="{45CC8BAD-55DE-4B9C-A6CF-772B7943FA06}" srcOrd="1" destOrd="0" presId="urn:microsoft.com/office/officeart/2005/8/layout/cycle2"/>
    <dgm:cxn modelId="{D9045A27-4F90-4AD5-BB43-B29C23BB7661}" srcId="{3F5426C0-4567-445B-992D-15B7A7779DBB}" destId="{7D829D85-6DE6-443F-9D88-E34B4DD4FD61}" srcOrd="0" destOrd="0" parTransId="{69A545B1-C22C-4E78-A51D-FDD3CE912ED6}" sibTransId="{38185169-8398-4D38-813D-5072F71CEF0F}"/>
    <dgm:cxn modelId="{7EECF26A-B704-4641-84C8-133781515670}" type="presOf" srcId="{91EFD1A5-5B72-4CE7-94F2-E6D8AE307E35}" destId="{B28856C6-BB93-4151-A55B-6AADB49157CB}" srcOrd="1" destOrd="0" presId="urn:microsoft.com/office/officeart/2005/8/layout/cycle2"/>
    <dgm:cxn modelId="{D691CACC-24FA-4BFC-8BA1-7416F1B64467}" type="presOf" srcId="{CD0736DD-2C90-419C-8667-E69375049648}" destId="{E987BDD6-8225-428E-80DF-4E5D738602A6}" srcOrd="1" destOrd="0" presId="urn:microsoft.com/office/officeart/2005/8/layout/cycle2"/>
    <dgm:cxn modelId="{BB04BEB3-26C2-4960-A12E-24F2CD5720F3}" type="presOf" srcId="{BC2FA6A7-6A1A-4346-9E7B-14D3FC5FA385}" destId="{0A84B2D8-D26C-46A9-B119-A969B0414C5C}" srcOrd="0" destOrd="0" presId="urn:microsoft.com/office/officeart/2005/8/layout/cycle2"/>
    <dgm:cxn modelId="{44C1A1A4-C15D-4936-BAD0-78F62691B3A7}" type="presOf" srcId="{91EFD1A5-5B72-4CE7-94F2-E6D8AE307E35}" destId="{0CE9A445-AFED-4B5A-BE18-5FBEC5F6ED12}" srcOrd="0" destOrd="0" presId="urn:microsoft.com/office/officeart/2005/8/layout/cycle2"/>
    <dgm:cxn modelId="{CBACF57F-868D-4C9C-999E-3071C492D7FF}" type="presOf" srcId="{79D59DC6-F635-4874-9106-C44B9E7F26D1}" destId="{219F58EF-1C94-4586-8CCC-FEA522D278D9}" srcOrd="0" destOrd="0" presId="urn:microsoft.com/office/officeart/2005/8/layout/cycle2"/>
    <dgm:cxn modelId="{2D77FB92-AEBE-49BD-B97E-6F49CF6CD14D}" type="presOf" srcId="{CD0736DD-2C90-419C-8667-E69375049648}" destId="{18B73C88-77EE-4524-861C-94BA5F9C207F}" srcOrd="0" destOrd="0" presId="urn:microsoft.com/office/officeart/2005/8/layout/cycle2"/>
    <dgm:cxn modelId="{70DA171B-59F8-4864-A819-81F91B7A92E1}" type="presOf" srcId="{3F5426C0-4567-445B-992D-15B7A7779DBB}" destId="{A00D5E29-B84E-410D-B51F-B8EDE67BC653}" srcOrd="0" destOrd="0" presId="urn:microsoft.com/office/officeart/2005/8/layout/cycle2"/>
    <dgm:cxn modelId="{77450E94-8542-409E-B569-E328ABB42AB9}" srcId="{3F5426C0-4567-445B-992D-15B7A7779DBB}" destId="{62C1AE57-503E-4770-8665-2FB278E27C08}" srcOrd="2" destOrd="0" parTransId="{51D8B809-B5EC-4201-9B97-6EE3602888DA}" sibTransId="{BC2FA6A7-6A1A-4346-9E7B-14D3FC5FA385}"/>
    <dgm:cxn modelId="{F8E1A5F5-02A3-4198-B794-581D8B866EFC}" srcId="{3F5426C0-4567-445B-992D-15B7A7779DBB}" destId="{0804DC77-52EA-43C4-8EE2-8942759AEE91}" srcOrd="1" destOrd="0" parTransId="{AEE3CDA4-FDF3-47C3-9E2E-C9D713A35A69}" sibTransId="{5950AA57-0C32-4485-89A5-9BF6B8E9B4EF}"/>
    <dgm:cxn modelId="{1BD0E1D2-509B-4F1B-A738-0B8A5ED37EA9}" type="presOf" srcId="{5950AA57-0C32-4485-89A5-9BF6B8E9B4EF}" destId="{37C7824F-DCBD-4249-9E5B-446BE67362E1}" srcOrd="1" destOrd="0" presId="urn:microsoft.com/office/officeart/2005/8/layout/cycle2"/>
    <dgm:cxn modelId="{55FC816B-521D-4660-B23B-5F4498010A47}" type="presOf" srcId="{38185169-8398-4D38-813D-5072F71CEF0F}" destId="{A1E060B0-3709-4DEF-BC30-B37132965BD4}" srcOrd="0" destOrd="0" presId="urn:microsoft.com/office/officeart/2005/8/layout/cycle2"/>
    <dgm:cxn modelId="{E735DF06-CC4C-4DC0-B43B-C47C57327551}" type="presOf" srcId="{62C1AE57-503E-4770-8665-2FB278E27C08}" destId="{55E0BB03-C3A9-4CC3-87B7-A1641C1E0C83}" srcOrd="0" destOrd="0" presId="urn:microsoft.com/office/officeart/2005/8/layout/cycle2"/>
    <dgm:cxn modelId="{796EECB0-94EF-4880-B106-2D758F11EC43}" type="presParOf" srcId="{A00D5E29-B84E-410D-B51F-B8EDE67BC653}" destId="{997A3F21-9AD2-4FFF-A9A4-29F71233DD6E}" srcOrd="0" destOrd="0" presId="urn:microsoft.com/office/officeart/2005/8/layout/cycle2"/>
    <dgm:cxn modelId="{167D05E2-A8D3-4427-B5BA-10405B916EE0}" type="presParOf" srcId="{A00D5E29-B84E-410D-B51F-B8EDE67BC653}" destId="{A1E060B0-3709-4DEF-BC30-B37132965BD4}" srcOrd="1" destOrd="0" presId="urn:microsoft.com/office/officeart/2005/8/layout/cycle2"/>
    <dgm:cxn modelId="{DC3241BA-6BE1-4C01-ADB4-88E178E586FA}" type="presParOf" srcId="{A1E060B0-3709-4DEF-BC30-B37132965BD4}" destId="{EE6E77E4-0504-4C99-B67C-83C952099ED2}" srcOrd="0" destOrd="0" presId="urn:microsoft.com/office/officeart/2005/8/layout/cycle2"/>
    <dgm:cxn modelId="{1FD456B8-E34D-4A56-A421-C6088E5DFE18}" type="presParOf" srcId="{A00D5E29-B84E-410D-B51F-B8EDE67BC653}" destId="{9A701B4A-E6CC-42D6-B566-113EFE01850A}" srcOrd="2" destOrd="0" presId="urn:microsoft.com/office/officeart/2005/8/layout/cycle2"/>
    <dgm:cxn modelId="{F5870321-68FB-4C50-94DF-47C96538D725}" type="presParOf" srcId="{A00D5E29-B84E-410D-B51F-B8EDE67BC653}" destId="{0FC00F4A-F755-485B-81D6-53D499ABDBD2}" srcOrd="3" destOrd="0" presId="urn:microsoft.com/office/officeart/2005/8/layout/cycle2"/>
    <dgm:cxn modelId="{22DA0542-5690-4E6C-957A-943A3EB94FA5}" type="presParOf" srcId="{0FC00F4A-F755-485B-81D6-53D499ABDBD2}" destId="{37C7824F-DCBD-4249-9E5B-446BE67362E1}" srcOrd="0" destOrd="0" presId="urn:microsoft.com/office/officeart/2005/8/layout/cycle2"/>
    <dgm:cxn modelId="{8115FD26-C816-41EF-8DFF-03F198510479}" type="presParOf" srcId="{A00D5E29-B84E-410D-B51F-B8EDE67BC653}" destId="{55E0BB03-C3A9-4CC3-87B7-A1641C1E0C83}" srcOrd="4" destOrd="0" presId="urn:microsoft.com/office/officeart/2005/8/layout/cycle2"/>
    <dgm:cxn modelId="{95E3C561-08C0-4DB0-9D15-94FCBB5EEC96}" type="presParOf" srcId="{A00D5E29-B84E-410D-B51F-B8EDE67BC653}" destId="{0A84B2D8-D26C-46A9-B119-A969B0414C5C}" srcOrd="5" destOrd="0" presId="urn:microsoft.com/office/officeart/2005/8/layout/cycle2"/>
    <dgm:cxn modelId="{176318CD-1098-45AB-9389-F8E0C57FF879}" type="presParOf" srcId="{0A84B2D8-D26C-46A9-B119-A969B0414C5C}" destId="{4A4CF7D2-6AB9-4EE3-B971-7D55D11767B8}" srcOrd="0" destOrd="0" presId="urn:microsoft.com/office/officeart/2005/8/layout/cycle2"/>
    <dgm:cxn modelId="{67EE3136-8594-4436-A6F6-2C9F40C83401}" type="presParOf" srcId="{A00D5E29-B84E-410D-B51F-B8EDE67BC653}" destId="{219F58EF-1C94-4586-8CCC-FEA522D278D9}" srcOrd="6" destOrd="0" presId="urn:microsoft.com/office/officeart/2005/8/layout/cycle2"/>
    <dgm:cxn modelId="{B199763B-FA71-446C-8B5D-6503BCFD5ABC}" type="presParOf" srcId="{A00D5E29-B84E-410D-B51F-B8EDE67BC653}" destId="{F54F59FC-2075-44EF-BA23-D4673A75771B}" srcOrd="7" destOrd="0" presId="urn:microsoft.com/office/officeart/2005/8/layout/cycle2"/>
    <dgm:cxn modelId="{E4361444-4851-4F2C-87D2-508936BAF62A}" type="presParOf" srcId="{F54F59FC-2075-44EF-BA23-D4673A75771B}" destId="{45CC8BAD-55DE-4B9C-A6CF-772B7943FA06}" srcOrd="0" destOrd="0" presId="urn:microsoft.com/office/officeart/2005/8/layout/cycle2"/>
    <dgm:cxn modelId="{C412EF60-0746-449A-84DA-80D1B08B8260}" type="presParOf" srcId="{A00D5E29-B84E-410D-B51F-B8EDE67BC653}" destId="{A64A2D98-49E6-453E-993B-2C623EE46913}" srcOrd="8" destOrd="0" presId="urn:microsoft.com/office/officeart/2005/8/layout/cycle2"/>
    <dgm:cxn modelId="{A527F55B-ECDA-4DC3-9DB1-D4EE0D17232B}" type="presParOf" srcId="{A00D5E29-B84E-410D-B51F-B8EDE67BC653}" destId="{18B73C88-77EE-4524-861C-94BA5F9C207F}" srcOrd="9" destOrd="0" presId="urn:microsoft.com/office/officeart/2005/8/layout/cycle2"/>
    <dgm:cxn modelId="{516D1357-8B8F-44E4-8035-60C24E8BA8C4}" type="presParOf" srcId="{18B73C88-77EE-4524-861C-94BA5F9C207F}" destId="{E987BDD6-8225-428E-80DF-4E5D738602A6}" srcOrd="0" destOrd="0" presId="urn:microsoft.com/office/officeart/2005/8/layout/cycle2"/>
    <dgm:cxn modelId="{FD4A4CF9-F707-488A-BECC-F4E9180692B3}" type="presParOf" srcId="{A00D5E29-B84E-410D-B51F-B8EDE67BC653}" destId="{7FB52F10-39BC-4A84-8CD8-D3423AB82DDA}" srcOrd="10" destOrd="0" presId="urn:microsoft.com/office/officeart/2005/8/layout/cycle2"/>
    <dgm:cxn modelId="{84863BF1-14D6-4D51-B65B-E3DA4B4FA6CC}" type="presParOf" srcId="{A00D5E29-B84E-410D-B51F-B8EDE67BC653}" destId="{0CE9A445-AFED-4B5A-BE18-5FBEC5F6ED12}" srcOrd="11" destOrd="0" presId="urn:microsoft.com/office/officeart/2005/8/layout/cycle2"/>
    <dgm:cxn modelId="{ADABA70A-4E8B-42BC-ACA1-860CFE4F2BF8}" type="presParOf" srcId="{0CE9A445-AFED-4B5A-BE18-5FBEC5F6ED12}" destId="{B28856C6-BB93-4151-A55B-6AADB49157CB}"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97A3F21-9AD2-4FFF-A9A4-29F71233DD6E}">
      <dsp:nvSpPr>
        <dsp:cNvPr id="0" name=""/>
        <dsp:cNvSpPr/>
      </dsp:nvSpPr>
      <dsp:spPr>
        <a:xfrm>
          <a:off x="2676764" y="24623"/>
          <a:ext cx="1112278" cy="1136852"/>
        </a:xfrm>
        <a:prstGeom prst="ellipse">
          <a:avLst/>
        </a:prstGeom>
        <a:blipFill rotWithShape="0">
          <a:blip xmlns:r="http://schemas.openxmlformats.org/officeDocument/2006/relationships" r:embed="rId1"/>
          <a:stretch>
            <a:fillRect/>
          </a:stretch>
        </a:blip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a:lnSpc>
              <a:spcPct val="90000"/>
            </a:lnSpc>
            <a:spcBef>
              <a:spcPct val="0"/>
            </a:spcBef>
            <a:spcAft>
              <a:spcPct val="35000"/>
            </a:spcAft>
          </a:pPr>
          <a:r>
            <a:rPr lang="en-US" sz="4700" kern="1200" dirty="0" smtClean="0"/>
            <a:t> </a:t>
          </a:r>
          <a:endParaRPr lang="en-US" sz="4700" kern="1200" dirty="0"/>
        </a:p>
      </dsp:txBody>
      <dsp:txXfrm>
        <a:off x="2676764" y="24623"/>
        <a:ext cx="1112278" cy="1136852"/>
      </dsp:txXfrm>
    </dsp:sp>
    <dsp:sp modelId="{A1E060B0-3709-4DEF-BC30-B37132965BD4}">
      <dsp:nvSpPr>
        <dsp:cNvPr id="0" name=""/>
        <dsp:cNvSpPr/>
      </dsp:nvSpPr>
      <dsp:spPr>
        <a:xfrm rot="878965">
          <a:off x="4007124" y="677726"/>
          <a:ext cx="727324" cy="425535"/>
        </a:xfrm>
        <a:prstGeom prst="rightArrow">
          <a:avLst>
            <a:gd name="adj1" fmla="val 60000"/>
            <a:gd name="adj2" fmla="val 50000"/>
          </a:avLst>
        </a:prstGeom>
        <a:solidFill>
          <a:srgbClr val="0070C0"/>
        </a:solidFill>
        <a:ln cap="rnd">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p>
      </dsp:txBody>
      <dsp:txXfrm rot="878965">
        <a:off x="4007124" y="677726"/>
        <a:ext cx="727324" cy="425535"/>
      </dsp:txXfrm>
    </dsp:sp>
    <dsp:sp modelId="{9A701B4A-E6CC-42D6-B566-113EFE01850A}">
      <dsp:nvSpPr>
        <dsp:cNvPr id="0" name=""/>
        <dsp:cNvSpPr/>
      </dsp:nvSpPr>
      <dsp:spPr>
        <a:xfrm>
          <a:off x="4989588" y="629199"/>
          <a:ext cx="1112278" cy="1136852"/>
        </a:xfrm>
        <a:prstGeom prst="ellipse">
          <a:avLst/>
        </a:prstGeom>
        <a:blipFill rotWithShape="0">
          <a:blip xmlns:r="http://schemas.openxmlformats.org/officeDocument/2006/relationships" r:embed="rId2"/>
          <a:stretch>
            <a:fillRect/>
          </a:stretch>
        </a:blip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a:lnSpc>
              <a:spcPct val="90000"/>
            </a:lnSpc>
            <a:spcBef>
              <a:spcPct val="0"/>
            </a:spcBef>
            <a:spcAft>
              <a:spcPct val="35000"/>
            </a:spcAft>
          </a:pPr>
          <a:r>
            <a:rPr lang="en-US" sz="4700" kern="1200" dirty="0" smtClean="0"/>
            <a:t> </a:t>
          </a:r>
          <a:endParaRPr lang="en-US" sz="4700" kern="1200" dirty="0"/>
        </a:p>
      </dsp:txBody>
      <dsp:txXfrm>
        <a:off x="4989588" y="629199"/>
        <a:ext cx="1112278" cy="1136852"/>
      </dsp:txXfrm>
    </dsp:sp>
    <dsp:sp modelId="{0FC00F4A-F755-485B-81D6-53D499ABDBD2}">
      <dsp:nvSpPr>
        <dsp:cNvPr id="0" name=""/>
        <dsp:cNvSpPr/>
      </dsp:nvSpPr>
      <dsp:spPr>
        <a:xfrm rot="4895891">
          <a:off x="5404509" y="2038659"/>
          <a:ext cx="590371" cy="402809"/>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rot="4895891">
        <a:off x="5404509" y="2038659"/>
        <a:ext cx="590371" cy="402809"/>
      </dsp:txXfrm>
    </dsp:sp>
    <dsp:sp modelId="{55E0BB03-C3A9-4CC3-87B7-A1641C1E0C83}">
      <dsp:nvSpPr>
        <dsp:cNvPr id="0" name=""/>
        <dsp:cNvSpPr/>
      </dsp:nvSpPr>
      <dsp:spPr>
        <a:xfrm>
          <a:off x="5301912" y="2743791"/>
          <a:ext cx="1112278" cy="1136852"/>
        </a:xfrm>
        <a:prstGeom prst="ellipse">
          <a:avLst/>
        </a:prstGeom>
        <a:blipFill rotWithShape="0">
          <a:blip xmlns:r="http://schemas.openxmlformats.org/officeDocument/2006/relationships" r:embed="rId3"/>
          <a:stretch>
            <a:fillRect/>
          </a:stretch>
        </a:blip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a:lnSpc>
              <a:spcPct val="90000"/>
            </a:lnSpc>
            <a:spcBef>
              <a:spcPct val="0"/>
            </a:spcBef>
            <a:spcAft>
              <a:spcPct val="35000"/>
            </a:spcAft>
          </a:pPr>
          <a:r>
            <a:rPr lang="en-US" sz="4700" kern="1200" dirty="0" smtClean="0"/>
            <a:t> </a:t>
          </a:r>
          <a:endParaRPr lang="en-US" sz="4700" kern="1200" dirty="0"/>
        </a:p>
      </dsp:txBody>
      <dsp:txXfrm>
        <a:off x="5301912" y="2743791"/>
        <a:ext cx="1112278" cy="1136852"/>
      </dsp:txXfrm>
    </dsp:sp>
    <dsp:sp modelId="{0A84B2D8-D26C-46A9-B119-A969B0414C5C}">
      <dsp:nvSpPr>
        <dsp:cNvPr id="0" name=""/>
        <dsp:cNvSpPr/>
      </dsp:nvSpPr>
      <dsp:spPr>
        <a:xfrm rot="9710996">
          <a:off x="4322966" y="3493701"/>
          <a:ext cx="734188" cy="402809"/>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rot="9710996">
        <a:off x="4322966" y="3493701"/>
        <a:ext cx="734188" cy="402809"/>
      </dsp:txXfrm>
    </dsp:sp>
    <dsp:sp modelId="{219F58EF-1C94-4586-8CCC-FEA522D278D9}">
      <dsp:nvSpPr>
        <dsp:cNvPr id="0" name=""/>
        <dsp:cNvSpPr/>
      </dsp:nvSpPr>
      <dsp:spPr>
        <a:xfrm>
          <a:off x="2926440" y="3522513"/>
          <a:ext cx="1112278" cy="1136852"/>
        </a:xfrm>
        <a:prstGeom prst="ellipse">
          <a:avLst/>
        </a:prstGeom>
        <a:blipFill rotWithShape="0">
          <a:blip xmlns:r="http://schemas.openxmlformats.org/officeDocument/2006/relationships" r:embed="rId4"/>
          <a:stretch>
            <a:fillRect/>
          </a:stretch>
        </a:blip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a:lnSpc>
              <a:spcPct val="90000"/>
            </a:lnSpc>
            <a:spcBef>
              <a:spcPct val="0"/>
            </a:spcBef>
            <a:spcAft>
              <a:spcPct val="35000"/>
            </a:spcAft>
          </a:pPr>
          <a:r>
            <a:rPr lang="en-US" sz="4700" kern="1200" dirty="0" smtClean="0"/>
            <a:t> </a:t>
          </a:r>
          <a:endParaRPr lang="en-US" sz="4700" kern="1200" dirty="0"/>
        </a:p>
      </dsp:txBody>
      <dsp:txXfrm>
        <a:off x="2926440" y="3522513"/>
        <a:ext cx="1112278" cy="1136852"/>
      </dsp:txXfrm>
    </dsp:sp>
    <dsp:sp modelId="{F54F59FC-2075-44EF-BA23-D4673A75771B}">
      <dsp:nvSpPr>
        <dsp:cNvPr id="0" name=""/>
        <dsp:cNvSpPr/>
      </dsp:nvSpPr>
      <dsp:spPr>
        <a:xfrm rot="12085505">
          <a:off x="2002676" y="3448251"/>
          <a:ext cx="710660" cy="402809"/>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rot="12085505">
        <a:off x="2002676" y="3448251"/>
        <a:ext cx="710660" cy="402809"/>
      </dsp:txXfrm>
    </dsp:sp>
    <dsp:sp modelId="{A64A2D98-49E6-453E-993B-2C623EE46913}">
      <dsp:nvSpPr>
        <dsp:cNvPr id="0" name=""/>
        <dsp:cNvSpPr/>
      </dsp:nvSpPr>
      <dsp:spPr>
        <a:xfrm>
          <a:off x="639848" y="2625252"/>
          <a:ext cx="1112278" cy="1136852"/>
        </a:xfrm>
        <a:prstGeom prst="ellipse">
          <a:avLst/>
        </a:prstGeom>
        <a:blipFill rotWithShape="0">
          <a:blip xmlns:r="http://schemas.openxmlformats.org/officeDocument/2006/relationships" r:embed="rId5"/>
          <a:stretch>
            <a:fillRect/>
          </a:stretch>
        </a:blip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a:lnSpc>
              <a:spcPct val="90000"/>
            </a:lnSpc>
            <a:spcBef>
              <a:spcPct val="0"/>
            </a:spcBef>
            <a:spcAft>
              <a:spcPct val="35000"/>
            </a:spcAft>
          </a:pPr>
          <a:r>
            <a:rPr lang="en-US" sz="4700" kern="1200" dirty="0" smtClean="0"/>
            <a:t> </a:t>
          </a:r>
          <a:endParaRPr lang="en-US" sz="4700" kern="1200" dirty="0"/>
        </a:p>
      </dsp:txBody>
      <dsp:txXfrm>
        <a:off x="639848" y="2625252"/>
        <a:ext cx="1112278" cy="1136852"/>
      </dsp:txXfrm>
    </dsp:sp>
    <dsp:sp modelId="{18B73C88-77EE-4524-861C-94BA5F9C207F}">
      <dsp:nvSpPr>
        <dsp:cNvPr id="0" name=""/>
        <dsp:cNvSpPr/>
      </dsp:nvSpPr>
      <dsp:spPr>
        <a:xfrm rot="15937124">
          <a:off x="854753" y="2052039"/>
          <a:ext cx="538392" cy="402809"/>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rot="15937124">
        <a:off x="854753" y="2052039"/>
        <a:ext cx="538392" cy="402809"/>
      </dsp:txXfrm>
    </dsp:sp>
    <dsp:sp modelId="{7FB52F10-39BC-4A84-8CD8-D3423AB82DDA}">
      <dsp:nvSpPr>
        <dsp:cNvPr id="0" name=""/>
        <dsp:cNvSpPr/>
      </dsp:nvSpPr>
      <dsp:spPr>
        <a:xfrm>
          <a:off x="494002" y="721676"/>
          <a:ext cx="1112278" cy="1136852"/>
        </a:xfrm>
        <a:prstGeom prst="ellipse">
          <a:avLst/>
        </a:prstGeom>
        <a:blipFill rotWithShape="0">
          <a:blip xmlns:r="http://schemas.openxmlformats.org/officeDocument/2006/relationships" r:embed="rId6"/>
          <a:stretch>
            <a:fillRect/>
          </a:stretch>
        </a:blip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a:lnSpc>
              <a:spcPct val="90000"/>
            </a:lnSpc>
            <a:spcBef>
              <a:spcPct val="0"/>
            </a:spcBef>
            <a:spcAft>
              <a:spcPct val="35000"/>
            </a:spcAft>
          </a:pPr>
          <a:endParaRPr lang="en-US" sz="4700" kern="1200" dirty="0"/>
        </a:p>
      </dsp:txBody>
      <dsp:txXfrm>
        <a:off x="494002" y="721676"/>
        <a:ext cx="1112278" cy="1136852"/>
      </dsp:txXfrm>
    </dsp:sp>
    <dsp:sp modelId="{0CE9A445-AFED-4B5A-BE18-5FBEC5F6ED12}">
      <dsp:nvSpPr>
        <dsp:cNvPr id="0" name=""/>
        <dsp:cNvSpPr/>
      </dsp:nvSpPr>
      <dsp:spPr>
        <a:xfrm rot="20537364">
          <a:off x="1812834" y="745541"/>
          <a:ext cx="623743" cy="402809"/>
        </a:xfrm>
        <a:prstGeom prst="rightArrow">
          <a:avLst>
            <a:gd name="adj1" fmla="val 60000"/>
            <a:gd name="adj2" fmla="val 50000"/>
          </a:avLst>
        </a:prstGeom>
        <a:solidFill>
          <a:srgbClr val="0070C0"/>
        </a:solidFill>
        <a:ln>
          <a:noFill/>
        </a:ln>
        <a:effectLst/>
        <a:scene3d>
          <a:camera prst="orthographicFront">
            <a:rot lat="0" lon="0" rev="0"/>
          </a:camera>
          <a:lightRig rig="threePt" dir="t"/>
        </a:scene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rot="20537364">
        <a:off x="1812834" y="745541"/>
        <a:ext cx="623743" cy="40280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A83FEDA-8DB3-0147-904C-4D98748A8C1D}" type="datetimeFigureOut">
              <a:rPr lang="en-US" smtClean="0"/>
              <a:pPr/>
              <a:t>6/5/2012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259644D-075A-0541-8A9B-E72131141422}" type="slidenum">
              <a:rPr lang="en-US" smtClean="0"/>
              <a:pPr/>
              <a:t>‹#›</a:t>
            </a:fld>
            <a:endParaRPr lang="en-US" dirty="0"/>
          </a:p>
        </p:txBody>
      </p:sp>
    </p:spTree>
    <p:extLst>
      <p:ext uri="{BB962C8B-B14F-4D97-AF65-F5344CB8AC3E}">
        <p14:creationId xmlns="" xmlns:p14="http://schemas.microsoft.com/office/powerpoint/2010/main" val="4743523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9BDE80-5FAD-9E48-99AB-7BFAAD1BCE09}" type="datetimeFigureOut">
              <a:rPr lang="en-US" smtClean="0"/>
              <a:pPr/>
              <a:t>6/5/2012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3A4EB4-1700-E04D-A83C-D2C1F455BF8E}" type="slidenum">
              <a:rPr lang="en-US" smtClean="0"/>
              <a:pPr/>
              <a:t>‹#›</a:t>
            </a:fld>
            <a:endParaRPr lang="en-US" dirty="0"/>
          </a:p>
        </p:txBody>
      </p:sp>
    </p:spTree>
    <p:extLst>
      <p:ext uri="{BB962C8B-B14F-4D97-AF65-F5344CB8AC3E}">
        <p14:creationId xmlns="" xmlns:p14="http://schemas.microsoft.com/office/powerpoint/2010/main" val="301531032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I’ve got a good news story to tell about the arts…</a:t>
            </a:r>
          </a:p>
          <a:p>
            <a:endParaRPr lang="en-US" dirty="0" smtClean="0"/>
          </a:p>
          <a:p>
            <a:r>
              <a:rPr lang="en-US" dirty="0" smtClean="0"/>
              <a:t>The nonprofit arts industry is a great American success story—one of innovation,</a:t>
            </a:r>
            <a:r>
              <a:rPr lang="en-US" baseline="0" dirty="0" smtClean="0"/>
              <a:t> entrepreneurialism, and resilience.  Perseverance.  Resilience…adapt, survive, prevail.</a:t>
            </a:r>
          </a:p>
          <a:p>
            <a:endParaRPr lang="en-US" baseline="0" dirty="0" smtClean="0"/>
          </a:p>
          <a:p>
            <a:r>
              <a:rPr lang="en-US" baseline="0" dirty="0" smtClean="0"/>
              <a:t>The arts inspire, delight, unite us…fundamental to our humanity.  </a:t>
            </a:r>
          </a:p>
          <a:p>
            <a:endParaRPr lang="en-US" baseline="0" dirty="0" smtClean="0"/>
          </a:p>
          <a:p>
            <a:r>
              <a:rPr lang="en-US" baseline="0" dirty="0" smtClean="0"/>
              <a:t>I want to stipulate those benefits and challenge you to think of the arts as an industry—one that supports jobs, generates govt. revenue, and is a cornerstone to tourism.</a:t>
            </a:r>
          </a:p>
          <a:p>
            <a:endParaRPr lang="en-US" baseline="0" dirty="0" smtClean="0"/>
          </a:p>
          <a:p>
            <a:r>
              <a:rPr lang="en-US" baseline="0" dirty="0" smtClean="0"/>
              <a:t>An investment in the arts is not a black hole. …by talking about the business side of the arts, it takes them out of the “more gruel, please” and positions them as a partner in prosperity and sends an important message…if you are a community leader who cares about quality of life and strengthening your economy—you can feel good about investing in the arts.</a:t>
            </a:r>
            <a:endParaRPr lang="en-US" dirty="0"/>
          </a:p>
        </p:txBody>
      </p:sp>
      <p:sp>
        <p:nvSpPr>
          <p:cNvPr id="4" name="Slide Number Placeholder 3"/>
          <p:cNvSpPr>
            <a:spLocks noGrp="1"/>
          </p:cNvSpPr>
          <p:nvPr>
            <p:ph type="sldNum" sz="quarter" idx="10"/>
          </p:nvPr>
        </p:nvSpPr>
        <p:spPr/>
        <p:txBody>
          <a:bodyPr/>
          <a:lstStyle/>
          <a:p>
            <a:fld id="{E83A4EB4-1700-E04D-A83C-D2C1F455BF8E}" type="slidenum">
              <a:rPr lang="en-US" smtClean="0"/>
              <a:pPr/>
              <a:t>0</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i="1" dirty="0" smtClean="0"/>
              <a:t>These</a:t>
            </a:r>
            <a:r>
              <a:rPr lang="en-US" i="1" baseline="0" dirty="0" smtClean="0"/>
              <a:t> slides can be customize for your local community</a:t>
            </a:r>
            <a:r>
              <a:rPr lang="en-US" i="1" baseline="0" dirty="0" smtClean="0"/>
              <a:t>!!!***</a:t>
            </a:r>
          </a:p>
          <a:p>
            <a:endParaRPr lang="en-US" i="1" baseline="0" dirty="0" smtClean="0"/>
          </a:p>
          <a:p>
            <a:r>
              <a:rPr lang="en-US" i="1" baseline="0" dirty="0" smtClean="0"/>
              <a:t>(To customize this chart for your community: select the chart area, go to the “design” tab, and select “edit data.”  Then insert your community’s local findings)</a:t>
            </a:r>
            <a:endParaRPr lang="en-US" dirty="0" smtClean="0"/>
          </a:p>
          <a:p>
            <a:endParaRPr lang="en-US" dirty="0" smtClean="0"/>
          </a:p>
          <a:p>
            <a:r>
              <a:rPr lang="en-US" dirty="0" smtClean="0"/>
              <a:t>For organizational data . . .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Each community studied, and thus these national estimates, are based only on data reported.  No local estimates made for non-respondents.</a:t>
            </a:r>
          </a:p>
          <a:p>
            <a:endParaRPr lang="en-US" dirty="0"/>
          </a:p>
        </p:txBody>
      </p:sp>
      <p:sp>
        <p:nvSpPr>
          <p:cNvPr id="4" name="Slide Number Placeholder 3"/>
          <p:cNvSpPr>
            <a:spLocks noGrp="1"/>
          </p:cNvSpPr>
          <p:nvPr>
            <p:ph type="sldNum" sz="quarter" idx="10"/>
          </p:nvPr>
        </p:nvSpPr>
        <p:spPr/>
        <p:txBody>
          <a:bodyPr/>
          <a:lstStyle/>
          <a:p>
            <a:fld id="{E83A4EB4-1700-E04D-A83C-D2C1F455BF8E}" type="slidenum">
              <a:rPr lang="en-US" smtClean="0"/>
              <a:pPr/>
              <a:t>17</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r>
              <a:rPr lang="en-US" i="1" dirty="0" smtClean="0"/>
              <a:t>These</a:t>
            </a:r>
            <a:r>
              <a:rPr lang="en-US" i="1" baseline="0" dirty="0" smtClean="0"/>
              <a:t> slides can be customize for your local community!!!***</a:t>
            </a:r>
            <a:endParaRPr lang="en-US" dirty="0" smtClean="0"/>
          </a:p>
          <a:p>
            <a:endParaRPr lang="en-US" dirty="0" smtClean="0"/>
          </a:p>
          <a:p>
            <a:r>
              <a:rPr lang="en-US" i="1" baseline="0" dirty="0" smtClean="0"/>
              <a:t>(To customize this chart for your community: select the chart area, go to the “design” tab, and select “edit data.”  Then insert your community’s local findings)</a:t>
            </a:r>
            <a:endParaRPr lang="en-US" dirty="0" smtClean="0"/>
          </a:p>
          <a:p>
            <a:endParaRPr lang="en-US" dirty="0"/>
          </a:p>
        </p:txBody>
      </p:sp>
      <p:sp>
        <p:nvSpPr>
          <p:cNvPr id="4" name="Slide Number Placeholder 3"/>
          <p:cNvSpPr>
            <a:spLocks noGrp="1"/>
          </p:cNvSpPr>
          <p:nvPr>
            <p:ph type="sldNum" sz="quarter" idx="10"/>
          </p:nvPr>
        </p:nvSpPr>
        <p:spPr/>
        <p:txBody>
          <a:bodyPr/>
          <a:lstStyle/>
          <a:p>
            <a:fld id="{E83A4EB4-1700-E04D-A83C-D2C1F455BF8E}" type="slidenum">
              <a:rPr lang="en-US" smtClean="0"/>
              <a:pPr/>
              <a:t>18</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r>
              <a:rPr lang="en-US" i="1" dirty="0" smtClean="0"/>
              <a:t>These</a:t>
            </a:r>
            <a:r>
              <a:rPr lang="en-US" i="1" baseline="0" dirty="0" smtClean="0"/>
              <a:t> slides can be customize for your local community!!!***</a:t>
            </a:r>
            <a:endParaRPr lang="en-US" dirty="0" smtClean="0"/>
          </a:p>
          <a:p>
            <a:endParaRPr lang="en-US" dirty="0" smtClean="0"/>
          </a:p>
          <a:p>
            <a:r>
              <a:rPr lang="en-US" i="1" baseline="0" dirty="0" smtClean="0"/>
              <a:t>(To customize this chart for your community: select the chart area, go to the “design” tab, and select “edit data.”  Then insert your community’s local findings)</a:t>
            </a:r>
            <a:endParaRPr lang="en-US" dirty="0" smtClean="0"/>
          </a:p>
          <a:p>
            <a:endParaRPr lang="en-US" dirty="0"/>
          </a:p>
        </p:txBody>
      </p:sp>
      <p:sp>
        <p:nvSpPr>
          <p:cNvPr id="4" name="Slide Number Placeholder 3"/>
          <p:cNvSpPr>
            <a:spLocks noGrp="1"/>
          </p:cNvSpPr>
          <p:nvPr>
            <p:ph type="sldNum" sz="quarter" idx="10"/>
          </p:nvPr>
        </p:nvSpPr>
        <p:spPr/>
        <p:txBody>
          <a:bodyPr/>
          <a:lstStyle/>
          <a:p>
            <a:fld id="{E83A4EB4-1700-E04D-A83C-D2C1F455BF8E}" type="slidenum">
              <a:rPr lang="en-US" smtClean="0"/>
              <a:pPr/>
              <a:t>19</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r>
              <a:rPr lang="en-US" i="1" dirty="0" smtClean="0"/>
              <a:t>These</a:t>
            </a:r>
            <a:r>
              <a:rPr lang="en-US" i="1" baseline="0" dirty="0" smtClean="0"/>
              <a:t> slides can be customize for your local community!!!***</a:t>
            </a:r>
            <a:endParaRPr lang="en-US" dirty="0" smtClean="0"/>
          </a:p>
          <a:p>
            <a:endParaRPr lang="en-US" dirty="0" smtClean="0"/>
          </a:p>
          <a:p>
            <a:r>
              <a:rPr lang="en-US" i="1" dirty="0" smtClean="0"/>
              <a:t>(This</a:t>
            </a:r>
            <a:r>
              <a:rPr lang="en-US" i="1" baseline="0" dirty="0" smtClean="0"/>
              <a:t> data can be found in Table 13 of Appendix B of the full Arts &amp; Economic Prosperity IV statistical report)</a:t>
            </a:r>
            <a:endParaRPr lang="en-US" i="1" dirty="0"/>
          </a:p>
        </p:txBody>
      </p:sp>
      <p:sp>
        <p:nvSpPr>
          <p:cNvPr id="4" name="Slide Number Placeholder 3"/>
          <p:cNvSpPr>
            <a:spLocks noGrp="1"/>
          </p:cNvSpPr>
          <p:nvPr>
            <p:ph type="sldNum" sz="quarter" idx="10"/>
          </p:nvPr>
        </p:nvSpPr>
        <p:spPr/>
        <p:txBody>
          <a:bodyPr/>
          <a:lstStyle/>
          <a:p>
            <a:fld id="{E83A4EB4-1700-E04D-A83C-D2C1F455BF8E}" type="slidenum">
              <a:rPr lang="en-US" smtClean="0"/>
              <a:pPr/>
              <a:t>20</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r>
              <a:rPr lang="en-US" i="1" dirty="0" smtClean="0"/>
              <a:t>These</a:t>
            </a:r>
            <a:r>
              <a:rPr lang="en-US" i="1" baseline="0" dirty="0" smtClean="0"/>
              <a:t> slides can be customize for your local community!!!***</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1" baseline="0" smtClean="0"/>
              <a:t>(To customize this chart for your community: select the chart area, go to the “design” tab, and select “edit data.”  Then insert your community’s local findings)</a:t>
            </a:r>
            <a:endParaRPr lang="en-US" smtClean="0"/>
          </a:p>
          <a:p>
            <a:endParaRPr lang="en-US" dirty="0"/>
          </a:p>
        </p:txBody>
      </p:sp>
      <p:sp>
        <p:nvSpPr>
          <p:cNvPr id="4" name="Slide Number Placeholder 3"/>
          <p:cNvSpPr>
            <a:spLocks noGrp="1"/>
          </p:cNvSpPr>
          <p:nvPr>
            <p:ph type="sldNum" sz="quarter" idx="10"/>
          </p:nvPr>
        </p:nvSpPr>
        <p:spPr/>
        <p:txBody>
          <a:bodyPr/>
          <a:lstStyle/>
          <a:p>
            <a:fld id="{E83A4EB4-1700-E04D-A83C-D2C1F455BF8E}" type="slidenum">
              <a:rPr lang="en-US" smtClean="0"/>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This study is our 4</a:t>
            </a:r>
            <a:r>
              <a:rPr lang="en-US" baseline="30000" dirty="0" smtClean="0"/>
              <a:t>th</a:t>
            </a:r>
            <a:r>
              <a:rPr lang="en-US" baseline="0" dirty="0" smtClean="0"/>
              <a:t> economic impact study of the nation’s nonprofit arts and culture industry—the largest and most comprehensive of its kind ever conducted.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182 study regions . . . All 50 states + D.C.</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E83A4EB4-1700-E04D-A83C-D2C1F455BF8E}" type="slidenum">
              <a:rPr lang="en-US" smtClean="0"/>
              <a:pPr/>
              <a:t>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3A4EB4-1700-E04D-A83C-D2C1F455BF8E}" type="slidenum">
              <a:rPr lang="en-US" smtClean="0"/>
              <a:pPr/>
              <a:t>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$135.2 billion dollar industry . . . 4.1 million FTEs . . . $22.3 billion in government revenue</a:t>
            </a:r>
          </a:p>
          <a:p>
            <a:endParaRPr lang="en-US" dirty="0" smtClean="0"/>
          </a:p>
          <a:p>
            <a:r>
              <a:rPr lang="en-US" sz="1200" b="1" kern="1200" dirty="0" smtClean="0">
                <a:solidFill>
                  <a:schemeClr val="tx1"/>
                </a:solidFill>
                <a:latin typeface="+mn-lt"/>
                <a:ea typeface="+mn-ea"/>
                <a:cs typeface="+mn-cs"/>
              </a:rPr>
              <a:t>(1) Full-Time Equivalent (FTE) Jobs</a:t>
            </a:r>
            <a:r>
              <a:rPr lang="en-US" sz="1200" kern="1200" dirty="0" smtClean="0">
                <a:solidFill>
                  <a:schemeClr val="tx1"/>
                </a:solidFill>
                <a:latin typeface="+mn-lt"/>
                <a:ea typeface="+mn-ea"/>
                <a:cs typeface="+mn-cs"/>
              </a:rPr>
              <a:t> describes the total amount of labor employed.  Economists measure FTE jobs, not the total number of employees, because it is a more accurate measure that accounts for part-time employment.</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b="1" kern="1200" dirty="0" smtClean="0">
                <a:solidFill>
                  <a:schemeClr val="tx1"/>
                </a:solidFill>
                <a:latin typeface="+mn-lt"/>
                <a:ea typeface="+mn-ea"/>
                <a:cs typeface="+mn-cs"/>
              </a:rPr>
              <a:t>(2) Resident Household Income</a:t>
            </a:r>
            <a:r>
              <a:rPr lang="en-US" sz="1200" kern="1200" dirty="0" smtClean="0">
                <a:solidFill>
                  <a:schemeClr val="tx1"/>
                </a:solidFill>
                <a:latin typeface="+mn-lt"/>
                <a:ea typeface="+mn-ea"/>
                <a:cs typeface="+mn-cs"/>
              </a:rPr>
              <a:t> (often called Personal Income) includes salaries, wages, and entrepreneurial income paid to local residents. It is the money residents earn and use to pay for food, mortgages, and other living expenses.</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b="1" kern="1200" dirty="0" smtClean="0">
                <a:solidFill>
                  <a:schemeClr val="tx1"/>
                </a:solidFill>
                <a:latin typeface="+mn-lt"/>
                <a:ea typeface="+mn-ea"/>
                <a:cs typeface="+mn-cs"/>
              </a:rPr>
              <a:t>Revenue to (3) Local and (4) State Government</a:t>
            </a:r>
            <a:r>
              <a:rPr lang="en-US" sz="1200" kern="1200" dirty="0" smtClean="0">
                <a:solidFill>
                  <a:schemeClr val="tx1"/>
                </a:solidFill>
                <a:latin typeface="+mn-lt"/>
                <a:ea typeface="+mn-ea"/>
                <a:cs typeface="+mn-cs"/>
              </a:rPr>
              <a:t> includes revenue from local and state taxes (e.g., income, property, sales, and lodging) as well as funds from license fees, utility fees, filing fees, and other similar sources.</a:t>
            </a:r>
            <a:endParaRPr lang="en-US" dirty="0"/>
          </a:p>
        </p:txBody>
      </p:sp>
      <p:sp>
        <p:nvSpPr>
          <p:cNvPr id="4" name="Slide Number Placeholder 3"/>
          <p:cNvSpPr>
            <a:spLocks noGrp="1"/>
          </p:cNvSpPr>
          <p:nvPr>
            <p:ph type="sldNum" sz="quarter" idx="10"/>
          </p:nvPr>
        </p:nvSpPr>
        <p:spPr/>
        <p:txBody>
          <a:bodyPr/>
          <a:lstStyle/>
          <a:p>
            <a:fld id="{E83A4EB4-1700-E04D-A83C-D2C1F455BF8E}" type="slidenum">
              <a:rPr lang="en-US" smtClean="0"/>
              <a:pPr/>
              <a:t>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3A4EB4-1700-E04D-A83C-D2C1F455BF8E}" type="slidenum">
              <a:rPr lang="en-US" smtClean="0"/>
              <a:pPr/>
              <a:t>4</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D26DFE-108C-4CFB-8DDC-6722CF72C3B0}" type="slidenum">
              <a:rPr lang="en-US"/>
              <a:pPr/>
              <a:t>5</a:t>
            </a:fld>
            <a:endParaRPr lang="en-US" dirty="0"/>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r>
              <a:rPr lang="en-US" dirty="0"/>
              <a:t>Spending by nonprofit arts and culture organizations provide rewarding employment for more than just artists, curators, and musicians.  They also directly support builders, plumbers, accountants, printers, and an array of occupations spanning many industries.</a:t>
            </a:r>
          </a:p>
          <a:p>
            <a:endParaRPr lang="en-US" dirty="0"/>
          </a:p>
          <a:p>
            <a:r>
              <a:rPr lang="en-US" dirty="0"/>
              <a:t>Nonprofit arts and culture organizations support more jobs than accountants and auditors, public safety officers, and even lawyers, and just slightly fewer than elementary school teachers.  The above chart provides a helpful context for the large number of jobs directly supported by nonprofit arts and culture organizations.  It must be noted that the arts and culture jobs represent portions of multiple industry sectors (e.g., musicians, designers, accountants, printers), whereas the comparison groups are single job classifications.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3A4EB4-1700-E04D-A83C-D2C1F455BF8E}"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3A4EB4-1700-E04D-A83C-D2C1F455BF8E}"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3A4EB4-1700-E04D-A83C-D2C1F455BF8E}" type="slidenum">
              <a:rPr lang="en-US" smtClean="0"/>
              <a:pPr/>
              <a:t>13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82207" y="1988207"/>
            <a:ext cx="3895833" cy="1129862"/>
          </a:xfrm>
        </p:spPr>
        <p:txBody>
          <a:bodyPr>
            <a:noAutofit/>
          </a:bodyPr>
          <a:lstStyle>
            <a:lvl1pPr>
              <a:defRPr sz="3600" b="0" i="1"/>
            </a:lvl1pPr>
          </a:lstStyle>
          <a:p>
            <a:r>
              <a:rPr lang="en-US" dirty="0" smtClean="0"/>
              <a:t>Click to edit Master title style</a:t>
            </a:r>
            <a:endParaRPr lang="en-US" dirty="0"/>
          </a:p>
        </p:txBody>
      </p:sp>
    </p:spTree>
    <p:extLst>
      <p:ext uri="{BB962C8B-B14F-4D97-AF65-F5344CB8AC3E}">
        <p14:creationId xmlns="" xmlns:p14="http://schemas.microsoft.com/office/powerpoint/2010/main" val="4094536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309669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87876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82207" y="1988207"/>
            <a:ext cx="3895833" cy="1129862"/>
          </a:xfrm>
        </p:spPr>
        <p:txBody>
          <a:bodyPr>
            <a:noAutofit/>
          </a:bodyPr>
          <a:lstStyle>
            <a:lvl1pPr>
              <a:defRPr sz="3600" b="0" i="1"/>
            </a:lvl1pPr>
          </a:lstStyle>
          <a:p>
            <a:r>
              <a:rPr lang="en-US" smtClean="0"/>
              <a:t>Click to edit Master title style</a:t>
            </a:r>
            <a:endParaRPr lang="en-US" dirty="0"/>
          </a:p>
        </p:txBody>
      </p:sp>
    </p:spTree>
    <p:extLst>
      <p:ext uri="{BB962C8B-B14F-4D97-AF65-F5344CB8AC3E}">
        <p14:creationId xmlns:p14="http://schemas.microsoft.com/office/powerpoint/2010/main" xmlns="" val="4094536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0"/>
          </p:nvPr>
        </p:nvSpPr>
        <p:spPr/>
        <p:txBody>
          <a:bodyPr/>
          <a:lstStyle/>
          <a:p>
            <a:fld id="{7144924F-A901-644F-A559-7534F52B5A4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648207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 val="3388398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257526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8178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549475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53340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814132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0"/>
          </p:nvPr>
        </p:nvSpPr>
        <p:spPr/>
        <p:txBody>
          <a:bodyPr/>
          <a:lstStyle/>
          <a:p>
            <a:fld id="{7144924F-A901-644F-A559-7534F52B5A48}" type="slidenum">
              <a:rPr lang="en-US" smtClean="0"/>
              <a:pPr/>
              <a:t>‹#›</a:t>
            </a:fld>
            <a:endParaRPr lang="en-US" dirty="0"/>
          </a:p>
        </p:txBody>
      </p:sp>
    </p:spTree>
    <p:extLst>
      <p:ext uri="{BB962C8B-B14F-4D97-AF65-F5344CB8AC3E}">
        <p14:creationId xmlns="" xmlns:p14="http://schemas.microsoft.com/office/powerpoint/2010/main" val="6482079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3799048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3096691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87876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 xmlns:p14="http://schemas.microsoft.com/office/powerpoint/2010/main" val="3388398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257526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8178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3549475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853340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2814132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2379904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cstate="prin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472885"/>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615885"/>
            <a:ext cx="8229600" cy="374046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4"/>
          </p:nvPr>
        </p:nvSpPr>
        <p:spPr>
          <a:xfrm>
            <a:off x="8713077" y="6351204"/>
            <a:ext cx="457200" cy="365125"/>
          </a:xfrm>
          <a:prstGeom prst="rect">
            <a:avLst/>
          </a:prstGeom>
        </p:spPr>
        <p:txBody>
          <a:bodyPr vert="horz" lIns="91440" tIns="45720" rIns="91440" bIns="45720" rtlCol="0" anchor="ctr"/>
          <a:lstStyle>
            <a:lvl1pPr algn="ctr">
              <a:defRPr sz="1200">
                <a:solidFill>
                  <a:schemeClr val="bg1"/>
                </a:solidFill>
              </a:defRPr>
            </a:lvl1pPr>
          </a:lstStyle>
          <a:p>
            <a:fld id="{7144924F-A901-644F-A559-7534F52B5A48}" type="slidenum">
              <a:rPr lang="en-US" smtClean="0"/>
              <a:pPr/>
              <a:t>‹#›</a:t>
            </a:fld>
            <a:endParaRPr lang="en-US" dirty="0"/>
          </a:p>
        </p:txBody>
      </p:sp>
    </p:spTree>
    <p:extLst>
      <p:ext uri="{BB962C8B-B14F-4D97-AF65-F5344CB8AC3E}">
        <p14:creationId xmlns="" xmlns:p14="http://schemas.microsoft.com/office/powerpoint/2010/main" val="346927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cstate="prin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472885"/>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615885"/>
            <a:ext cx="8229600" cy="374046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4"/>
          </p:nvPr>
        </p:nvSpPr>
        <p:spPr>
          <a:xfrm>
            <a:off x="8713077" y="6351204"/>
            <a:ext cx="457200" cy="365125"/>
          </a:xfrm>
          <a:prstGeom prst="rect">
            <a:avLst/>
          </a:prstGeom>
        </p:spPr>
        <p:txBody>
          <a:bodyPr vert="horz" lIns="91440" tIns="45720" rIns="91440" bIns="45720" rtlCol="0" anchor="ctr"/>
          <a:lstStyle>
            <a:lvl1pPr algn="ctr">
              <a:defRPr sz="1200">
                <a:solidFill>
                  <a:schemeClr val="bg1"/>
                </a:solidFill>
              </a:defRPr>
            </a:lvl1pPr>
          </a:lstStyle>
          <a:p>
            <a:fld id="{7144924F-A901-644F-A559-7534F52B5A4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3469272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National Findings</a:t>
            </a:r>
            <a:endParaRPr lang="en-US" dirty="0"/>
          </a:p>
        </p:txBody>
      </p:sp>
    </p:spTree>
    <p:extLst>
      <p:ext uri="{BB962C8B-B14F-4D97-AF65-F5344CB8AC3E}">
        <p14:creationId xmlns="" xmlns:p14="http://schemas.microsoft.com/office/powerpoint/2010/main" val="3858649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0" y="3388967"/>
            <a:ext cx="8720650" cy="2006993"/>
          </a:xfrm>
          <a:prstGeom prst="rect">
            <a:avLst/>
          </a:prstGeom>
          <a:noFill/>
          <a:ln w="9525">
            <a:noFill/>
            <a:miter lim="800000"/>
            <a:headEnd/>
            <a:tailEnd/>
          </a:ln>
        </p:spPr>
      </p:pic>
      <p:sp>
        <p:nvSpPr>
          <p:cNvPr id="3" name="Rectangle 3"/>
          <p:cNvSpPr>
            <a:spLocks noChangeArrowheads="1"/>
          </p:cNvSpPr>
          <p:nvPr/>
        </p:nvSpPr>
        <p:spPr bwMode="auto">
          <a:xfrm>
            <a:off x="-1" y="1322638"/>
            <a:ext cx="8720651" cy="1143000"/>
          </a:xfrm>
          <a:prstGeom prst="rect">
            <a:avLst/>
          </a:prstGeom>
          <a:noFill/>
          <a:ln w="9525">
            <a:noFill/>
            <a:miter lim="800000"/>
            <a:headEnd/>
            <a:tailEnd/>
          </a:ln>
        </p:spPr>
        <p:txBody>
          <a:bodyPr anchor="ctr"/>
          <a:lstStyle/>
          <a:p>
            <a:pPr algn="ctr" eaLnBrk="1" hangingPunct="1"/>
            <a:endParaRPr lang="en-US" sz="2800" b="1" dirty="0" smtClean="0">
              <a:solidFill>
                <a:srgbClr val="000099"/>
              </a:solidFill>
              <a:latin typeface="+mj-lt"/>
            </a:endParaRPr>
          </a:p>
          <a:p>
            <a:pPr algn="ctr" eaLnBrk="1" hangingPunct="1"/>
            <a:r>
              <a:rPr lang="en-US" sz="3200" b="1" dirty="0" smtClean="0">
                <a:solidFill>
                  <a:srgbClr val="000099"/>
                </a:solidFill>
                <a:latin typeface="+mj-lt"/>
              </a:rPr>
              <a:t>Will You Travel for a Cultural Experience?</a:t>
            </a:r>
            <a:r>
              <a:rPr lang="en-US" sz="2800" b="1" dirty="0">
                <a:solidFill>
                  <a:srgbClr val="000099"/>
                </a:solidFill>
                <a:latin typeface="+mj-lt"/>
              </a:rPr>
              <a:t/>
            </a:r>
            <a:br>
              <a:rPr lang="en-US" sz="2800" b="1" dirty="0">
                <a:solidFill>
                  <a:srgbClr val="000099"/>
                </a:solidFill>
                <a:latin typeface="+mj-lt"/>
              </a:rPr>
            </a:br>
            <a:endParaRPr lang="en-US" sz="2800" b="1" dirty="0" smtClean="0">
              <a:solidFill>
                <a:srgbClr val="000099"/>
              </a:solidFill>
              <a:latin typeface="+mj-lt"/>
            </a:endParaRPr>
          </a:p>
          <a:p>
            <a:pPr algn="ctr" eaLnBrk="1" hangingPunct="1"/>
            <a:r>
              <a:rPr lang="en-US" sz="2000" dirty="0" smtClean="0">
                <a:solidFill>
                  <a:srgbClr val="000099"/>
                </a:solidFill>
                <a:latin typeface="+mj-lt"/>
              </a:rPr>
              <a:t>Q: If this event were not happening, would you have traveled to </a:t>
            </a:r>
          </a:p>
          <a:p>
            <a:pPr algn="ctr" eaLnBrk="1" hangingPunct="1"/>
            <a:r>
              <a:rPr lang="en-US" sz="2000" dirty="0" smtClean="0">
                <a:solidFill>
                  <a:srgbClr val="000099"/>
                </a:solidFill>
                <a:latin typeface="+mj-lt"/>
              </a:rPr>
              <a:t>   another community to attend a similar cultural experience?</a:t>
            </a:r>
          </a:p>
        </p:txBody>
      </p:sp>
      <p:sp>
        <p:nvSpPr>
          <p:cNvPr id="4" name="TextBox 3"/>
          <p:cNvSpPr txBox="1"/>
          <p:nvPr/>
        </p:nvSpPr>
        <p:spPr>
          <a:xfrm>
            <a:off x="3626240" y="3947310"/>
            <a:ext cx="4786517" cy="369332"/>
          </a:xfrm>
          <a:prstGeom prst="rect">
            <a:avLst/>
          </a:prstGeom>
          <a:solidFill>
            <a:schemeClr val="bg1"/>
          </a:solidFill>
          <a:ln>
            <a:solidFill>
              <a:schemeClr val="accent1"/>
            </a:solidFill>
          </a:ln>
        </p:spPr>
        <p:txBody>
          <a:bodyPr wrap="square" rtlCol="0">
            <a:spAutoFit/>
          </a:bodyPr>
          <a:lstStyle/>
          <a:p>
            <a:r>
              <a:rPr lang="en-US" dirty="0" smtClean="0"/>
              <a:t>     30.8%                       27.0%                          29.6%</a:t>
            </a:r>
            <a:endParaRPr lang="en-US" dirty="0"/>
          </a:p>
        </p:txBody>
      </p:sp>
      <p:sp>
        <p:nvSpPr>
          <p:cNvPr id="5" name="TextBox 4"/>
          <p:cNvSpPr txBox="1"/>
          <p:nvPr/>
        </p:nvSpPr>
        <p:spPr>
          <a:xfrm>
            <a:off x="3626240" y="4469042"/>
            <a:ext cx="4786517" cy="369332"/>
          </a:xfrm>
          <a:prstGeom prst="rect">
            <a:avLst/>
          </a:prstGeom>
          <a:solidFill>
            <a:schemeClr val="bg1"/>
          </a:solidFill>
          <a:ln>
            <a:solidFill>
              <a:schemeClr val="accent1"/>
            </a:solidFill>
          </a:ln>
        </p:spPr>
        <p:txBody>
          <a:bodyPr wrap="square" rtlCol="0">
            <a:spAutoFit/>
          </a:bodyPr>
          <a:lstStyle/>
          <a:p>
            <a:r>
              <a:rPr lang="en-US" dirty="0" smtClean="0"/>
              <a:t>     27.7%                       20.6%                          25.4%</a:t>
            </a:r>
            <a:endParaRPr lang="en-US" dirty="0"/>
          </a:p>
        </p:txBody>
      </p:sp>
      <p:sp>
        <p:nvSpPr>
          <p:cNvPr id="6" name="TextBox 5"/>
          <p:cNvSpPr txBox="1"/>
          <p:nvPr/>
        </p:nvSpPr>
        <p:spPr>
          <a:xfrm>
            <a:off x="3626240" y="4990010"/>
            <a:ext cx="4786517" cy="369332"/>
          </a:xfrm>
          <a:prstGeom prst="rect">
            <a:avLst/>
          </a:prstGeom>
          <a:solidFill>
            <a:schemeClr val="bg1"/>
          </a:solidFill>
          <a:ln>
            <a:solidFill>
              <a:schemeClr val="accent1"/>
            </a:solidFill>
          </a:ln>
        </p:spPr>
        <p:txBody>
          <a:bodyPr wrap="square" rtlCol="0">
            <a:spAutoFit/>
          </a:bodyPr>
          <a:lstStyle/>
          <a:p>
            <a:r>
              <a:rPr lang="en-US" dirty="0" smtClean="0"/>
              <a:t>     41.5%                       52.3%                          45.0%</a:t>
            </a:r>
            <a:endParaRPr lang="en-US" dirty="0"/>
          </a:p>
        </p:txBody>
      </p:sp>
      <p:sp>
        <p:nvSpPr>
          <p:cNvPr id="7" name="Oval 6"/>
          <p:cNvSpPr/>
          <p:nvPr/>
        </p:nvSpPr>
        <p:spPr>
          <a:xfrm>
            <a:off x="3616715" y="4923335"/>
            <a:ext cx="1241035" cy="553540"/>
          </a:xfrm>
          <a:prstGeom prst="ellipse">
            <a:avLst/>
          </a:prstGeom>
          <a:noFill/>
          <a:ln w="412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40964726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990725"/>
            <a:ext cx="8734424" cy="2185214"/>
          </a:xfrm>
          <a:prstGeom prst="rect">
            <a:avLst/>
          </a:prstGeom>
        </p:spPr>
        <p:txBody>
          <a:bodyPr wrap="square">
            <a:spAutoFit/>
          </a:bodyPr>
          <a:lstStyle/>
          <a:p>
            <a:pPr algn="ctr"/>
            <a:r>
              <a:rPr lang="en-US" sz="3200" b="1" dirty="0" smtClean="0">
                <a:solidFill>
                  <a:srgbClr val="000099"/>
                </a:solidFill>
              </a:rPr>
              <a:t>Audiences spent . . . </a:t>
            </a:r>
          </a:p>
          <a:p>
            <a:pPr algn="ctr"/>
            <a:endParaRPr lang="en-US" b="1" dirty="0" smtClean="0">
              <a:solidFill>
                <a:srgbClr val="000099"/>
              </a:solidFill>
            </a:endParaRPr>
          </a:p>
          <a:p>
            <a:pPr algn="ctr"/>
            <a:endParaRPr lang="en-US" sz="2000" b="1" dirty="0" smtClean="0">
              <a:solidFill>
                <a:srgbClr val="000099"/>
              </a:solidFill>
            </a:endParaRPr>
          </a:p>
          <a:p>
            <a:pPr algn="ctr"/>
            <a:r>
              <a:rPr lang="en-US" sz="6600" b="1" dirty="0" smtClean="0">
                <a:solidFill>
                  <a:srgbClr val="000099"/>
                </a:solidFill>
              </a:rPr>
              <a:t>$74.1 Billion</a:t>
            </a:r>
            <a:endParaRPr lang="en-US" sz="2800" dirty="0"/>
          </a:p>
        </p:txBody>
      </p:sp>
    </p:spTree>
    <p:extLst>
      <p:ext uri="{BB962C8B-B14F-4D97-AF65-F5344CB8AC3E}">
        <p14:creationId xmlns="" xmlns:p14="http://schemas.microsoft.com/office/powerpoint/2010/main" val="40964726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876299" y="2905125"/>
            <a:ext cx="7124701" cy="1143000"/>
          </a:xfrm>
          <a:prstGeom prst="rect">
            <a:avLst/>
          </a:prstGeom>
          <a:noFill/>
          <a:ln w="9525">
            <a:noFill/>
            <a:miter lim="800000"/>
            <a:headEnd/>
            <a:tailEnd/>
          </a:ln>
        </p:spPr>
        <p:txBody>
          <a:bodyPr anchor="ctr"/>
          <a:lstStyle/>
          <a:p>
            <a:pPr algn="ctr"/>
            <a:r>
              <a:rPr lang="en-US" sz="3200" b="1" dirty="0" smtClean="0">
                <a:solidFill>
                  <a:srgbClr val="000099"/>
                </a:solidFill>
                <a:latin typeface="+mj-lt"/>
              </a:rPr>
              <a:t>Nonprofit Arts &amp; Culture Industry</a:t>
            </a:r>
            <a:endParaRPr lang="en-US" sz="2800" b="1" dirty="0" smtClean="0">
              <a:solidFill>
                <a:srgbClr val="000099"/>
              </a:solidFill>
              <a:latin typeface="+mj-lt"/>
            </a:endParaRPr>
          </a:p>
          <a:p>
            <a:pPr algn="ctr"/>
            <a:endParaRPr lang="en-US" sz="1600" b="1" dirty="0" smtClean="0">
              <a:solidFill>
                <a:srgbClr val="000099"/>
              </a:solidFill>
              <a:latin typeface="+mj-lt"/>
            </a:endParaRPr>
          </a:p>
          <a:p>
            <a:pPr algn="ctr"/>
            <a:endParaRPr lang="en-US" sz="3200" b="1" dirty="0" smtClean="0">
              <a:solidFill>
                <a:srgbClr val="000099"/>
              </a:solidFill>
              <a:latin typeface="+mj-lt"/>
            </a:endParaRPr>
          </a:p>
          <a:p>
            <a:r>
              <a:rPr lang="en-US" sz="3200" dirty="0" smtClean="0">
                <a:solidFill>
                  <a:srgbClr val="000099"/>
                </a:solidFill>
                <a:latin typeface="+mj-lt"/>
              </a:rPr>
              <a:t>	</a:t>
            </a:r>
            <a:r>
              <a:rPr lang="en-US" sz="2800" dirty="0" smtClean="0">
                <a:solidFill>
                  <a:srgbClr val="000099"/>
                </a:solidFill>
                <a:latin typeface="+mj-lt"/>
              </a:rPr>
              <a:t>Organizations			$61.1 Billion</a:t>
            </a:r>
          </a:p>
          <a:p>
            <a:r>
              <a:rPr lang="en-US" sz="2800" u="sng" dirty="0" smtClean="0">
                <a:solidFill>
                  <a:srgbClr val="000099"/>
                </a:solidFill>
                <a:latin typeface="+mj-lt"/>
              </a:rPr>
              <a:t>	Audiences				$74.1 Billion</a:t>
            </a:r>
            <a:r>
              <a:rPr lang="en-US" sz="2800" b="1" u="sng" dirty="0" smtClean="0">
                <a:solidFill>
                  <a:srgbClr val="000099"/>
                </a:solidFill>
                <a:latin typeface="+mj-lt"/>
              </a:rPr>
              <a:t>				</a:t>
            </a:r>
          </a:p>
          <a:p>
            <a:r>
              <a:rPr lang="en-US" sz="2800" b="1" dirty="0" smtClean="0">
                <a:solidFill>
                  <a:srgbClr val="000099"/>
                </a:solidFill>
                <a:latin typeface="+mj-lt"/>
              </a:rPr>
              <a:t>	Total						$135.2 Billion</a:t>
            </a:r>
            <a:endParaRPr lang="en-US" sz="3200" b="1" dirty="0" smtClean="0">
              <a:solidFill>
                <a:srgbClr val="000099"/>
              </a:solidFill>
              <a:latin typeface="+mj-lt"/>
            </a:endParaRPr>
          </a:p>
          <a:p>
            <a:endParaRPr lang="en-US" sz="3200" b="1" dirty="0" smtClean="0">
              <a:solidFill>
                <a:srgbClr val="000099"/>
              </a:solidFill>
              <a:latin typeface="+mj-lt"/>
            </a:endParaRPr>
          </a:p>
          <a:p>
            <a:pPr lvl="1">
              <a:buFont typeface="Wingdings" pitchFamily="2" charset="2"/>
              <a:buChar char="ü"/>
            </a:pPr>
            <a:r>
              <a:rPr lang="en-US" sz="2400" b="1" dirty="0" smtClean="0">
                <a:solidFill>
                  <a:srgbClr val="000099"/>
                </a:solidFill>
                <a:latin typeface="+mj-lt"/>
              </a:rPr>
              <a:t>Supports 4.1 million FTE jobs</a:t>
            </a:r>
          </a:p>
          <a:p>
            <a:pPr lvl="1"/>
            <a:endParaRPr lang="en-US" sz="2400" b="1" dirty="0" smtClean="0">
              <a:solidFill>
                <a:srgbClr val="000099"/>
              </a:solidFill>
              <a:latin typeface="+mj-lt"/>
            </a:endParaRPr>
          </a:p>
          <a:p>
            <a:pPr lvl="1">
              <a:buFont typeface="Wingdings" pitchFamily="2" charset="2"/>
              <a:buChar char="ü"/>
            </a:pPr>
            <a:r>
              <a:rPr lang="en-US" sz="2400" b="1" dirty="0" smtClean="0">
                <a:solidFill>
                  <a:srgbClr val="000099"/>
                </a:solidFill>
                <a:latin typeface="+mj-lt"/>
              </a:rPr>
              <a:t>Generates $22.3 billion in government revenue</a:t>
            </a:r>
            <a:endParaRPr lang="en-US" sz="2400" b="1" dirty="0">
              <a:solidFill>
                <a:srgbClr val="000099"/>
              </a:solidFill>
              <a:latin typeface="+mj-lt"/>
            </a:endParaRPr>
          </a:p>
        </p:txBody>
      </p:sp>
    </p:spTree>
    <p:extLst>
      <p:ext uri="{BB962C8B-B14F-4D97-AF65-F5344CB8AC3E}">
        <p14:creationId xmlns="" xmlns:p14="http://schemas.microsoft.com/office/powerpoint/2010/main" val="40964726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a:spLocks noChangeArrowheads="1"/>
          </p:cNvSpPr>
          <p:nvPr/>
        </p:nvSpPr>
        <p:spPr bwMode="auto">
          <a:xfrm>
            <a:off x="-1" y="1311012"/>
            <a:ext cx="8802473" cy="946413"/>
          </a:xfrm>
          <a:prstGeom prst="rect">
            <a:avLst/>
          </a:prstGeom>
          <a:noFill/>
          <a:ln w="9525">
            <a:noFill/>
            <a:miter lim="800000"/>
            <a:headEnd/>
            <a:tailEnd/>
          </a:ln>
          <a:effectLst/>
        </p:spPr>
        <p:txBody>
          <a:bodyPr anchor="ctr"/>
          <a:lstStyle/>
          <a:p>
            <a:pPr algn="ctr" eaLnBrk="1" hangingPunct="1"/>
            <a:r>
              <a:rPr lang="en-US" sz="3200" b="1" dirty="0" smtClean="0">
                <a:solidFill>
                  <a:srgbClr val="000099"/>
                </a:solidFill>
                <a:latin typeface="+mj-lt"/>
              </a:rPr>
              <a:t>Arts and the “Great Recession”</a:t>
            </a:r>
          </a:p>
          <a:p>
            <a:pPr algn="ctr" eaLnBrk="1" hangingPunct="1"/>
            <a:r>
              <a:rPr lang="en-US" sz="3200" b="1" dirty="0" smtClean="0">
                <a:solidFill>
                  <a:srgbClr val="000099"/>
                </a:solidFill>
                <a:latin typeface="+mj-lt"/>
              </a:rPr>
              <a:t>Changes between 2005 and 2010</a:t>
            </a:r>
            <a:endParaRPr lang="en-US" sz="2800" b="1" dirty="0">
              <a:solidFill>
                <a:srgbClr val="000099"/>
              </a:solidFill>
              <a:latin typeface="+mj-lt"/>
            </a:endParaRPr>
          </a:p>
        </p:txBody>
      </p:sp>
      <p:sp>
        <p:nvSpPr>
          <p:cNvPr id="4" name="TextBox 3"/>
          <p:cNvSpPr txBox="1"/>
          <p:nvPr/>
        </p:nvSpPr>
        <p:spPr>
          <a:xfrm>
            <a:off x="581025" y="3381376"/>
            <a:ext cx="1790700" cy="646331"/>
          </a:xfrm>
          <a:prstGeom prst="rect">
            <a:avLst/>
          </a:prstGeom>
          <a:noFill/>
        </p:spPr>
        <p:txBody>
          <a:bodyPr wrap="square" rtlCol="0">
            <a:spAutoFit/>
          </a:bodyPr>
          <a:lstStyle/>
          <a:p>
            <a:pPr algn="ctr"/>
            <a:r>
              <a:rPr lang="en-US" dirty="0" smtClean="0"/>
              <a:t>Unemployment</a:t>
            </a:r>
          </a:p>
          <a:p>
            <a:pPr algn="ctr"/>
            <a:r>
              <a:rPr lang="en-US" dirty="0" smtClean="0"/>
              <a:t>5.1% to 9.7%</a:t>
            </a:r>
          </a:p>
        </p:txBody>
      </p:sp>
      <p:sp>
        <p:nvSpPr>
          <p:cNvPr id="5" name="Down Arrow 4"/>
          <p:cNvSpPr/>
          <p:nvPr/>
        </p:nvSpPr>
        <p:spPr>
          <a:xfrm>
            <a:off x="3614737" y="2533815"/>
            <a:ext cx="1114425" cy="857086"/>
          </a:xfrm>
          <a:prstGeom prst="downArrow">
            <a:avLst>
              <a:gd name="adj1" fmla="val 46581"/>
              <a:gd name="adj2" fmla="val 50000"/>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Down Arrow 5"/>
          <p:cNvSpPr/>
          <p:nvPr/>
        </p:nvSpPr>
        <p:spPr>
          <a:xfrm flipV="1">
            <a:off x="904875" y="2524289"/>
            <a:ext cx="1114425" cy="857086"/>
          </a:xfrm>
          <a:prstGeom prst="downArrow">
            <a:avLst>
              <a:gd name="adj1" fmla="val 46581"/>
              <a:gd name="adj2" fmla="val 50000"/>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3295650" y="3409951"/>
            <a:ext cx="1790700" cy="923330"/>
          </a:xfrm>
          <a:prstGeom prst="rect">
            <a:avLst/>
          </a:prstGeom>
          <a:noFill/>
        </p:spPr>
        <p:txBody>
          <a:bodyPr wrap="square" rtlCol="0">
            <a:spAutoFit/>
          </a:bodyPr>
          <a:lstStyle/>
          <a:p>
            <a:pPr algn="ctr"/>
            <a:r>
              <a:rPr lang="en-US" dirty="0" smtClean="0"/>
              <a:t>Consumer Confidence</a:t>
            </a:r>
          </a:p>
          <a:p>
            <a:pPr algn="ctr"/>
            <a:r>
              <a:rPr lang="en-US" dirty="0" smtClean="0"/>
              <a:t>101 to 54</a:t>
            </a:r>
          </a:p>
        </p:txBody>
      </p:sp>
      <p:sp>
        <p:nvSpPr>
          <p:cNvPr id="8" name="Down Arrow 7"/>
          <p:cNvSpPr/>
          <p:nvPr/>
        </p:nvSpPr>
        <p:spPr>
          <a:xfrm flipV="1">
            <a:off x="6381750" y="2552865"/>
            <a:ext cx="1114425" cy="857086"/>
          </a:xfrm>
          <a:prstGeom prst="downArrow">
            <a:avLst>
              <a:gd name="adj1" fmla="val 46581"/>
              <a:gd name="adj2" fmla="val 50000"/>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5743575" y="3438526"/>
            <a:ext cx="2438400" cy="923330"/>
          </a:xfrm>
          <a:prstGeom prst="rect">
            <a:avLst/>
          </a:prstGeom>
          <a:noFill/>
        </p:spPr>
        <p:txBody>
          <a:bodyPr wrap="square" rtlCol="0">
            <a:spAutoFit/>
          </a:bodyPr>
          <a:lstStyle/>
          <a:p>
            <a:pPr algn="ctr"/>
            <a:r>
              <a:rPr lang="en-US" dirty="0" smtClean="0"/>
              <a:t>Home Foreclosures Tripled: </a:t>
            </a:r>
          </a:p>
          <a:p>
            <a:pPr algn="ctr"/>
            <a:r>
              <a:rPr lang="en-US" dirty="0" smtClean="0"/>
              <a:t>885,000 to 2.9 million</a:t>
            </a:r>
          </a:p>
        </p:txBody>
      </p:sp>
      <p:sp>
        <p:nvSpPr>
          <p:cNvPr id="10" name="Down Arrow 9"/>
          <p:cNvSpPr/>
          <p:nvPr/>
        </p:nvSpPr>
        <p:spPr>
          <a:xfrm>
            <a:off x="904875" y="4647606"/>
            <a:ext cx="1114425" cy="857086"/>
          </a:xfrm>
          <a:prstGeom prst="downArrow">
            <a:avLst>
              <a:gd name="adj1" fmla="val 46581"/>
              <a:gd name="adj2" fmla="val 50000"/>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95249" y="5533267"/>
            <a:ext cx="2771775" cy="923330"/>
          </a:xfrm>
          <a:prstGeom prst="rect">
            <a:avLst/>
          </a:prstGeom>
          <a:noFill/>
        </p:spPr>
        <p:txBody>
          <a:bodyPr wrap="square" rtlCol="0">
            <a:spAutoFit/>
          </a:bodyPr>
          <a:lstStyle/>
          <a:p>
            <a:pPr algn="ctr"/>
            <a:r>
              <a:rPr lang="en-US" dirty="0" smtClean="0"/>
              <a:t>Spending on recreation, entertainment, shopping:</a:t>
            </a:r>
          </a:p>
          <a:p>
            <a:pPr algn="ctr"/>
            <a:r>
              <a:rPr lang="en-US" dirty="0" smtClean="0"/>
              <a:t>$192 to $164 billion</a:t>
            </a:r>
          </a:p>
        </p:txBody>
      </p:sp>
      <p:sp>
        <p:nvSpPr>
          <p:cNvPr id="14" name="Down Arrow 13"/>
          <p:cNvSpPr/>
          <p:nvPr/>
        </p:nvSpPr>
        <p:spPr>
          <a:xfrm>
            <a:off x="3648075" y="4676181"/>
            <a:ext cx="1114425" cy="857086"/>
          </a:xfrm>
          <a:prstGeom prst="downArrow">
            <a:avLst>
              <a:gd name="adj1" fmla="val 46581"/>
              <a:gd name="adj2" fmla="val 50000"/>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3190875" y="5561842"/>
            <a:ext cx="2076450" cy="646331"/>
          </a:xfrm>
          <a:prstGeom prst="rect">
            <a:avLst/>
          </a:prstGeom>
          <a:noFill/>
        </p:spPr>
        <p:txBody>
          <a:bodyPr wrap="square" rtlCol="0">
            <a:spAutoFit/>
          </a:bodyPr>
          <a:lstStyle/>
          <a:p>
            <a:pPr algn="ctr"/>
            <a:r>
              <a:rPr lang="en-US" dirty="0" smtClean="0"/>
              <a:t>Live attendance: </a:t>
            </a:r>
          </a:p>
          <a:p>
            <a:pPr algn="ctr"/>
            <a:r>
              <a:rPr lang="en-US" dirty="0" smtClean="0"/>
              <a:t>arts and sports</a:t>
            </a:r>
          </a:p>
        </p:txBody>
      </p:sp>
      <p:sp>
        <p:nvSpPr>
          <p:cNvPr id="16" name="Down Arrow 15"/>
          <p:cNvSpPr/>
          <p:nvPr/>
        </p:nvSpPr>
        <p:spPr>
          <a:xfrm>
            <a:off x="6391275" y="4657131"/>
            <a:ext cx="1114425" cy="857086"/>
          </a:xfrm>
          <a:prstGeom prst="downArrow">
            <a:avLst>
              <a:gd name="adj1" fmla="val 46581"/>
              <a:gd name="adj2" fmla="val 50000"/>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5934075" y="5542792"/>
            <a:ext cx="2076450" cy="646331"/>
          </a:xfrm>
          <a:prstGeom prst="rect">
            <a:avLst/>
          </a:prstGeom>
          <a:noFill/>
        </p:spPr>
        <p:txBody>
          <a:bodyPr wrap="square" rtlCol="0">
            <a:spAutoFit/>
          </a:bodyPr>
          <a:lstStyle/>
          <a:p>
            <a:pPr algn="ctr"/>
            <a:r>
              <a:rPr lang="en-US" dirty="0" smtClean="0"/>
              <a:t>Jobs in tourism, food &amp; beverage</a:t>
            </a:r>
          </a:p>
        </p:txBody>
      </p:sp>
    </p:spTree>
    <p:extLst>
      <p:ext uri="{BB962C8B-B14F-4D97-AF65-F5344CB8AC3E}">
        <p14:creationId xmlns="" xmlns:p14="http://schemas.microsoft.com/office/powerpoint/2010/main" val="10982555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 y="1311012"/>
            <a:ext cx="8667751" cy="784488"/>
          </a:xfrm>
          <a:prstGeom prst="rect">
            <a:avLst/>
          </a:prstGeom>
          <a:noFill/>
          <a:ln w="9525">
            <a:noFill/>
            <a:miter lim="800000"/>
            <a:headEnd/>
            <a:tailEnd/>
          </a:ln>
          <a:effectLst/>
        </p:spPr>
        <p:txBody>
          <a:bodyPr anchor="ctr"/>
          <a:lstStyle/>
          <a:p>
            <a:pPr algn="ctr" eaLnBrk="1" hangingPunct="1"/>
            <a:r>
              <a:rPr lang="en-US" sz="3200" b="1" dirty="0" smtClean="0">
                <a:solidFill>
                  <a:srgbClr val="000099"/>
                </a:solidFill>
                <a:latin typeface="+mj-lt"/>
              </a:rPr>
              <a:t>Arts Volunteerism</a:t>
            </a:r>
            <a:endParaRPr lang="en-US" sz="3200" b="1" dirty="0">
              <a:solidFill>
                <a:srgbClr val="000099"/>
              </a:solidFill>
              <a:latin typeface="+mj-lt"/>
            </a:endParaRPr>
          </a:p>
        </p:txBody>
      </p:sp>
      <p:sp>
        <p:nvSpPr>
          <p:cNvPr id="3" name="Rectangle 4"/>
          <p:cNvSpPr>
            <a:spLocks noChangeArrowheads="1"/>
          </p:cNvSpPr>
          <p:nvPr/>
        </p:nvSpPr>
        <p:spPr bwMode="auto">
          <a:xfrm>
            <a:off x="676275" y="2682612"/>
            <a:ext cx="7592798" cy="2438400"/>
          </a:xfrm>
          <a:prstGeom prst="rect">
            <a:avLst/>
          </a:prstGeom>
          <a:noFill/>
          <a:ln w="9525">
            <a:noFill/>
            <a:miter lim="800000"/>
            <a:headEnd/>
            <a:tailEnd/>
          </a:ln>
          <a:effectLst/>
        </p:spPr>
        <p:txBody>
          <a:bodyPr/>
          <a:lstStyle/>
          <a:p>
            <a:pPr marL="342900" indent="-342900" eaLnBrk="1" hangingPunct="1">
              <a:buClr>
                <a:srgbClr val="A50021"/>
              </a:buClr>
              <a:buFont typeface="Arial" pitchFamily="34" charset="0"/>
              <a:buChar char="•"/>
            </a:pPr>
            <a:r>
              <a:rPr lang="en-US" sz="2400" b="1" dirty="0" smtClean="0">
                <a:solidFill>
                  <a:srgbClr val="000099"/>
                </a:solidFill>
                <a:latin typeface="+mj-lt"/>
              </a:rPr>
              <a:t>Average community: 5,215 arts volunteers who donated 201,719 hours ($4.3 million value)</a:t>
            </a:r>
          </a:p>
          <a:p>
            <a:pPr marL="342900" indent="-342900" eaLnBrk="1" hangingPunct="1">
              <a:buClr>
                <a:srgbClr val="A50021"/>
              </a:buClr>
              <a:buFont typeface="Arial" pitchFamily="34" charset="0"/>
              <a:buChar char="•"/>
            </a:pPr>
            <a:endParaRPr lang="en-US" sz="2400" b="1" dirty="0">
              <a:solidFill>
                <a:srgbClr val="000099"/>
              </a:solidFill>
              <a:latin typeface="+mj-lt"/>
            </a:endParaRPr>
          </a:p>
          <a:p>
            <a:pPr marL="342900" indent="-342900" eaLnBrk="1" hangingPunct="1">
              <a:buClr>
                <a:srgbClr val="A50021"/>
              </a:buClr>
              <a:buFont typeface="Arial" pitchFamily="34" charset="0"/>
              <a:buChar char="•"/>
            </a:pPr>
            <a:r>
              <a:rPr lang="en-US" sz="2400" b="1" dirty="0" smtClean="0">
                <a:solidFill>
                  <a:srgbClr val="000099"/>
                </a:solidFill>
                <a:latin typeface="+mj-lt"/>
              </a:rPr>
              <a:t>Average organization: 45 volunteers who donated 72 hours each</a:t>
            </a:r>
          </a:p>
          <a:p>
            <a:pPr marL="342900" indent="-342900" eaLnBrk="1" hangingPunct="1">
              <a:buClr>
                <a:srgbClr val="A50021"/>
              </a:buClr>
              <a:buFont typeface="Arial" pitchFamily="34" charset="0"/>
              <a:buChar char="•"/>
            </a:pPr>
            <a:endParaRPr lang="en-US" sz="2400" b="1" dirty="0" smtClean="0">
              <a:solidFill>
                <a:srgbClr val="000099"/>
              </a:solidFill>
              <a:latin typeface="+mj-lt"/>
            </a:endParaRPr>
          </a:p>
          <a:p>
            <a:pPr marL="342900" indent="-342900" eaLnBrk="1" hangingPunct="1">
              <a:buClr>
                <a:srgbClr val="A50021"/>
              </a:buClr>
              <a:buFont typeface="Arial" pitchFamily="34" charset="0"/>
              <a:buChar char="•"/>
            </a:pPr>
            <a:r>
              <a:rPr lang="en-US" sz="2400" b="1" dirty="0" smtClean="0">
                <a:solidFill>
                  <a:srgbClr val="000099"/>
                </a:solidFill>
                <a:latin typeface="+mj-lt"/>
              </a:rPr>
              <a:t>Value of 2010 volunteer hour = $21.36</a:t>
            </a:r>
            <a:endParaRPr lang="en-US" sz="2800" b="1" dirty="0">
              <a:solidFill>
                <a:srgbClr val="000099"/>
              </a:solidFill>
              <a:latin typeface="+mj-lt"/>
            </a:endParaRPr>
          </a:p>
        </p:txBody>
      </p:sp>
    </p:spTree>
    <p:extLst>
      <p:ext uri="{BB962C8B-B14F-4D97-AF65-F5344CB8AC3E}">
        <p14:creationId xmlns="" xmlns:p14="http://schemas.microsoft.com/office/powerpoint/2010/main" val="40964726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1" y="1317362"/>
            <a:ext cx="8802473" cy="825763"/>
          </a:xfrm>
          <a:prstGeom prst="rect">
            <a:avLst/>
          </a:prstGeom>
          <a:noFill/>
          <a:ln w="9525">
            <a:noFill/>
            <a:miter lim="800000"/>
            <a:headEnd/>
            <a:tailEnd/>
          </a:ln>
          <a:effectLst/>
        </p:spPr>
        <p:txBody>
          <a:bodyPr anchor="ctr"/>
          <a:lstStyle/>
          <a:p>
            <a:pPr algn="ctr" eaLnBrk="1" hangingPunct="1"/>
            <a:r>
              <a:rPr lang="en-US" sz="3200" b="1" dirty="0" smtClean="0">
                <a:solidFill>
                  <a:srgbClr val="000099"/>
                </a:solidFill>
                <a:latin typeface="+mj-lt"/>
              </a:rPr>
              <a:t>National AEP4 Research Partners</a:t>
            </a:r>
            <a:endParaRPr lang="en-US" sz="3200" b="1" dirty="0">
              <a:solidFill>
                <a:srgbClr val="000099"/>
              </a:solidFill>
              <a:latin typeface="+mj-lt"/>
            </a:endParaRPr>
          </a:p>
        </p:txBody>
      </p:sp>
      <p:pic>
        <p:nvPicPr>
          <p:cNvPr id="46082" name="Picture 2"/>
          <p:cNvPicPr>
            <a:picLocks noChangeAspect="1" noChangeArrowheads="1"/>
          </p:cNvPicPr>
          <p:nvPr/>
        </p:nvPicPr>
        <p:blipFill>
          <a:blip r:embed="rId2" cstate="print"/>
          <a:srcRect/>
          <a:stretch>
            <a:fillRect/>
          </a:stretch>
        </p:blipFill>
        <p:spPr bwMode="auto">
          <a:xfrm>
            <a:off x="217273" y="2524568"/>
            <a:ext cx="8152027" cy="3717870"/>
          </a:xfrm>
          <a:prstGeom prst="rect">
            <a:avLst/>
          </a:prstGeom>
          <a:noFill/>
          <a:ln w="9525">
            <a:noFill/>
            <a:miter lim="800000"/>
            <a:headEnd/>
            <a:tailEnd/>
          </a:ln>
        </p:spPr>
      </p:pic>
    </p:spTree>
    <p:extLst>
      <p:ext uri="{BB962C8B-B14F-4D97-AF65-F5344CB8AC3E}">
        <p14:creationId xmlns="" xmlns:p14="http://schemas.microsoft.com/office/powerpoint/2010/main" val="40964726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1311012"/>
            <a:ext cx="8648700" cy="1184538"/>
          </a:xfrm>
          <a:prstGeom prst="rect">
            <a:avLst/>
          </a:prstGeom>
          <a:noFill/>
          <a:ln w="9525">
            <a:noFill/>
            <a:miter lim="800000"/>
            <a:headEnd/>
            <a:tailEnd/>
          </a:ln>
          <a:effectLst/>
        </p:spPr>
        <p:txBody>
          <a:bodyPr anchor="ctr"/>
          <a:lstStyle/>
          <a:p>
            <a:pPr algn="ctr" eaLnBrk="1" hangingPunct="1"/>
            <a:r>
              <a:rPr lang="en-US" sz="3200" b="1" i="1" dirty="0" smtClean="0">
                <a:solidFill>
                  <a:srgbClr val="000099"/>
                </a:solidFill>
                <a:latin typeface="+mj-lt"/>
              </a:rPr>
              <a:t>Arts &amp; Economic Prosperity IV</a:t>
            </a:r>
          </a:p>
          <a:p>
            <a:pPr algn="ctr" eaLnBrk="1" hangingPunct="1"/>
            <a:r>
              <a:rPr lang="en-US" sz="3200" b="1" u="sng" dirty="0" smtClean="0">
                <a:solidFill>
                  <a:srgbClr val="000099"/>
                </a:solidFill>
                <a:latin typeface="+mj-lt"/>
              </a:rPr>
              <a:t>5 Take-Aways</a:t>
            </a:r>
            <a:endParaRPr lang="en-US" sz="2800" b="1" u="sng" dirty="0">
              <a:solidFill>
                <a:srgbClr val="000099"/>
              </a:solidFill>
              <a:latin typeface="+mj-lt"/>
            </a:endParaRPr>
          </a:p>
        </p:txBody>
      </p:sp>
      <p:sp>
        <p:nvSpPr>
          <p:cNvPr id="3" name="Rectangle 4"/>
          <p:cNvSpPr>
            <a:spLocks noChangeArrowheads="1"/>
          </p:cNvSpPr>
          <p:nvPr/>
        </p:nvSpPr>
        <p:spPr bwMode="auto">
          <a:xfrm>
            <a:off x="657225" y="2682611"/>
            <a:ext cx="7991475" cy="3403863"/>
          </a:xfrm>
          <a:prstGeom prst="rect">
            <a:avLst/>
          </a:prstGeom>
          <a:noFill/>
          <a:ln w="9525">
            <a:noFill/>
            <a:miter lim="800000"/>
            <a:headEnd/>
            <a:tailEnd/>
          </a:ln>
          <a:effectLst/>
        </p:spPr>
        <p:txBody>
          <a:bodyPr/>
          <a:lstStyle/>
          <a:p>
            <a:pPr marL="514350" indent="-514350" eaLnBrk="1" hangingPunct="1">
              <a:lnSpc>
                <a:spcPct val="150000"/>
              </a:lnSpc>
              <a:buClr>
                <a:srgbClr val="A50021"/>
              </a:buClr>
              <a:buFont typeface="+mj-lt"/>
              <a:buAutoNum type="arabicPeriod"/>
            </a:pPr>
            <a:r>
              <a:rPr lang="en-US" sz="2400" b="1" dirty="0" smtClean="0">
                <a:solidFill>
                  <a:srgbClr val="000099"/>
                </a:solidFill>
                <a:latin typeface="+mj-lt"/>
              </a:rPr>
              <a:t>$135.2 billion industry</a:t>
            </a:r>
            <a:endParaRPr lang="en-US" sz="2400" b="1" dirty="0">
              <a:solidFill>
                <a:srgbClr val="000099"/>
              </a:solidFill>
              <a:latin typeface="+mj-lt"/>
            </a:endParaRPr>
          </a:p>
          <a:p>
            <a:pPr marL="514350" indent="-514350" eaLnBrk="1" hangingPunct="1">
              <a:lnSpc>
                <a:spcPct val="150000"/>
              </a:lnSpc>
              <a:buClr>
                <a:srgbClr val="A50021"/>
              </a:buClr>
              <a:buFont typeface="+mj-lt"/>
              <a:buAutoNum type="arabicPeriod"/>
            </a:pPr>
            <a:r>
              <a:rPr lang="en-US" sz="2400" b="1" dirty="0" smtClean="0">
                <a:solidFill>
                  <a:srgbClr val="000099"/>
                </a:solidFill>
                <a:latin typeface="+mj-lt"/>
              </a:rPr>
              <a:t>Supports 4.1 million jobs</a:t>
            </a:r>
            <a:endParaRPr lang="en-US" sz="2400" b="1" dirty="0">
              <a:solidFill>
                <a:srgbClr val="000099"/>
              </a:solidFill>
              <a:latin typeface="+mj-lt"/>
            </a:endParaRPr>
          </a:p>
          <a:p>
            <a:pPr marL="514350" indent="-514350" eaLnBrk="1" hangingPunct="1">
              <a:lnSpc>
                <a:spcPct val="150000"/>
              </a:lnSpc>
              <a:buClr>
                <a:srgbClr val="A50021"/>
              </a:buClr>
              <a:buFont typeface="+mj-lt"/>
              <a:buAutoNum type="arabicPeriod"/>
            </a:pPr>
            <a:r>
              <a:rPr lang="en-US" sz="2400" b="1" dirty="0">
                <a:solidFill>
                  <a:srgbClr val="000099"/>
                </a:solidFill>
                <a:latin typeface="+mj-lt"/>
              </a:rPr>
              <a:t>Generates </a:t>
            </a:r>
            <a:r>
              <a:rPr lang="en-US" sz="2400" b="1" dirty="0" smtClean="0">
                <a:solidFill>
                  <a:srgbClr val="000099"/>
                </a:solidFill>
                <a:latin typeface="+mj-lt"/>
              </a:rPr>
              <a:t>$22.3 billion in government revenue</a:t>
            </a:r>
          </a:p>
          <a:p>
            <a:pPr marL="514350" indent="-514350" eaLnBrk="1" hangingPunct="1">
              <a:lnSpc>
                <a:spcPct val="150000"/>
              </a:lnSpc>
              <a:buClr>
                <a:srgbClr val="A50021"/>
              </a:buClr>
              <a:buFont typeface="+mj-lt"/>
              <a:buAutoNum type="arabicPeriod"/>
            </a:pPr>
            <a:r>
              <a:rPr lang="en-US" sz="2400" b="1" dirty="0" smtClean="0">
                <a:solidFill>
                  <a:srgbClr val="000099"/>
                </a:solidFill>
                <a:latin typeface="+mj-lt"/>
              </a:rPr>
              <a:t>Attendees spend $24.60 per person (beyond admission)</a:t>
            </a:r>
          </a:p>
          <a:p>
            <a:pPr marL="514350" indent="-514350" eaLnBrk="1" hangingPunct="1">
              <a:lnSpc>
                <a:spcPct val="150000"/>
              </a:lnSpc>
              <a:buClr>
                <a:srgbClr val="A50021"/>
              </a:buClr>
              <a:buFont typeface="+mj-lt"/>
              <a:buAutoNum type="arabicPeriod"/>
            </a:pPr>
            <a:r>
              <a:rPr lang="en-US" sz="2400" b="1" dirty="0" smtClean="0">
                <a:solidFill>
                  <a:srgbClr val="000099"/>
                </a:solidFill>
                <a:latin typeface="+mj-lt"/>
              </a:rPr>
              <a:t>Resilient in tough economic times</a:t>
            </a:r>
          </a:p>
          <a:p>
            <a:pPr marL="514350" indent="-514350" eaLnBrk="1" hangingPunct="1">
              <a:lnSpc>
                <a:spcPct val="150000"/>
              </a:lnSpc>
              <a:buClr>
                <a:srgbClr val="A50021"/>
              </a:buClr>
              <a:buFont typeface="+mj-lt"/>
              <a:buAutoNum type="arabicPeriod"/>
            </a:pPr>
            <a:endParaRPr lang="en-US" sz="2400" b="1" dirty="0">
              <a:solidFill>
                <a:srgbClr val="000099"/>
              </a:solidFill>
              <a:latin typeface="+mj-lt"/>
            </a:endParaRPr>
          </a:p>
        </p:txBody>
      </p:sp>
    </p:spTree>
    <p:extLst>
      <p:ext uri="{BB962C8B-B14F-4D97-AF65-F5344CB8AC3E}">
        <p14:creationId xmlns="" xmlns:p14="http://schemas.microsoft.com/office/powerpoint/2010/main" val="40964726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55085" y="2358535"/>
            <a:ext cx="9144000" cy="1143000"/>
          </a:xfrm>
          <a:prstGeom prst="rect">
            <a:avLst/>
          </a:prstGeom>
          <a:noFill/>
          <a:ln w="9525">
            <a:noFill/>
            <a:miter lim="800000"/>
            <a:headEnd/>
            <a:tailEnd/>
          </a:ln>
          <a:effectLst/>
        </p:spPr>
        <p:txBody>
          <a:bodyPr anchor="ctr"/>
          <a:lstStyle/>
          <a:p>
            <a:pPr algn="ctr" eaLnBrk="1" hangingPunct="1"/>
            <a:r>
              <a:rPr lang="en-US" sz="5400" b="1" i="1" dirty="0">
                <a:solidFill>
                  <a:srgbClr val="000099"/>
                </a:solidFill>
                <a:latin typeface="+mj-lt"/>
              </a:rPr>
              <a:t>The Arts Mean Business!</a:t>
            </a:r>
            <a:r>
              <a:rPr lang="en-US" sz="6000" b="1" dirty="0">
                <a:solidFill>
                  <a:srgbClr val="000099"/>
                </a:solidFill>
                <a:latin typeface="Times New Roman" pitchFamily="18" charset="0"/>
              </a:rPr>
              <a:t/>
            </a:r>
            <a:br>
              <a:rPr lang="en-US" sz="6000" b="1" dirty="0">
                <a:solidFill>
                  <a:srgbClr val="000099"/>
                </a:solidFill>
                <a:latin typeface="Times New Roman" pitchFamily="18" charset="0"/>
              </a:rPr>
            </a:br>
            <a:r>
              <a:rPr lang="en-US" sz="4800" b="1" dirty="0">
                <a:solidFill>
                  <a:srgbClr val="000099"/>
                </a:solidFill>
                <a:latin typeface="Times New Roman" pitchFamily="18" charset="0"/>
              </a:rPr>
              <a:t/>
            </a:r>
            <a:br>
              <a:rPr lang="en-US" sz="4800" b="1" dirty="0">
                <a:solidFill>
                  <a:srgbClr val="000099"/>
                </a:solidFill>
                <a:latin typeface="Times New Roman" pitchFamily="18" charset="0"/>
              </a:rPr>
            </a:br>
            <a:r>
              <a:rPr lang="en-US" sz="2400" b="1" dirty="0">
                <a:solidFill>
                  <a:srgbClr val="000099"/>
                </a:solidFill>
                <a:latin typeface="+mj-lt"/>
              </a:rPr>
              <a:t>www.AmericansForTheArts.org/EconomicImpact</a:t>
            </a:r>
          </a:p>
        </p:txBody>
      </p:sp>
    </p:spTree>
    <p:extLst>
      <p:ext uri="{BB962C8B-B14F-4D97-AF65-F5344CB8AC3E}">
        <p14:creationId xmlns="" xmlns:p14="http://schemas.microsoft.com/office/powerpoint/2010/main" val="40964726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 y="1325586"/>
            <a:ext cx="8713991" cy="1143000"/>
          </a:xfrm>
          <a:prstGeom prst="rect">
            <a:avLst/>
          </a:prstGeom>
          <a:noFill/>
          <a:ln w="9525">
            <a:noFill/>
            <a:miter lim="800000"/>
            <a:headEnd/>
            <a:tailEnd/>
          </a:ln>
        </p:spPr>
        <p:txBody>
          <a:bodyPr anchor="ctr"/>
          <a:lstStyle/>
          <a:p>
            <a:pPr algn="ctr" eaLnBrk="1" hangingPunct="1"/>
            <a:r>
              <a:rPr lang="en-US" sz="3200" b="1" dirty="0" smtClean="0">
                <a:solidFill>
                  <a:srgbClr val="000099"/>
                </a:solidFill>
                <a:latin typeface="+mj-lt"/>
              </a:rPr>
              <a:t>[</a:t>
            </a:r>
            <a:r>
              <a:rPr lang="en-US" sz="3200" b="1" dirty="0" smtClean="0">
                <a:solidFill>
                  <a:srgbClr val="000099"/>
                </a:solidFill>
                <a:latin typeface="+mj-lt"/>
              </a:rPr>
              <a:t>Your Community’s Name Here] </a:t>
            </a:r>
            <a:r>
              <a:rPr lang="en-US" sz="3200" b="1" dirty="0" smtClean="0">
                <a:solidFill>
                  <a:srgbClr val="000099"/>
                </a:solidFill>
                <a:latin typeface="+mj-lt"/>
              </a:rPr>
              <a:t>Attendees </a:t>
            </a:r>
            <a:r>
              <a:rPr lang="en-US" sz="3200" b="1" dirty="0" smtClean="0">
                <a:solidFill>
                  <a:srgbClr val="000099"/>
                </a:solidFill>
                <a:latin typeface="+mj-lt"/>
              </a:rPr>
              <a:t>Spent </a:t>
            </a:r>
          </a:p>
          <a:p>
            <a:pPr algn="ctr" eaLnBrk="1" hangingPunct="1"/>
            <a:r>
              <a:rPr lang="en-US" sz="3200" b="1" dirty="0" smtClean="0">
                <a:solidFill>
                  <a:srgbClr val="000099"/>
                </a:solidFill>
                <a:latin typeface="+mj-lt"/>
              </a:rPr>
              <a:t>$XX.XX </a:t>
            </a:r>
            <a:r>
              <a:rPr lang="en-US" sz="3200" b="1" dirty="0" smtClean="0">
                <a:solidFill>
                  <a:srgbClr val="000099"/>
                </a:solidFill>
                <a:latin typeface="+mj-lt"/>
              </a:rPr>
              <a:t>Per Person, Per Event</a:t>
            </a:r>
            <a:endParaRPr lang="en-US" sz="3200" b="1" dirty="0">
              <a:solidFill>
                <a:srgbClr val="000099"/>
              </a:solidFill>
              <a:latin typeface="+mj-lt"/>
            </a:endParaRPr>
          </a:p>
        </p:txBody>
      </p:sp>
      <p:graphicFrame>
        <p:nvGraphicFramePr>
          <p:cNvPr id="4" name="Object 2"/>
          <p:cNvGraphicFramePr>
            <a:graphicFrameLocks noChangeAspect="1"/>
          </p:cNvGraphicFramePr>
          <p:nvPr/>
        </p:nvGraphicFramePr>
        <p:xfrm>
          <a:off x="-1987502" y="2146281"/>
          <a:ext cx="11877280" cy="51334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40964726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1330122"/>
            <a:ext cx="8745550" cy="1143000"/>
          </a:xfrm>
          <a:prstGeom prst="rect">
            <a:avLst/>
          </a:prstGeom>
          <a:noFill/>
          <a:ln w="9525">
            <a:noFill/>
            <a:miter lim="800000"/>
            <a:headEnd/>
            <a:tailEnd/>
          </a:ln>
        </p:spPr>
        <p:txBody>
          <a:bodyPr anchor="ctr"/>
          <a:lstStyle/>
          <a:p>
            <a:pPr algn="ctr"/>
            <a:r>
              <a:rPr lang="en-US" sz="3600" b="1" dirty="0" smtClean="0">
                <a:solidFill>
                  <a:srgbClr val="000099"/>
                </a:solidFill>
                <a:latin typeface="+mj-lt"/>
              </a:rPr>
              <a:t>Local </a:t>
            </a:r>
            <a:r>
              <a:rPr lang="en-US" sz="3600" b="1" dirty="0">
                <a:solidFill>
                  <a:srgbClr val="000099"/>
                </a:solidFill>
                <a:latin typeface="+mj-lt"/>
              </a:rPr>
              <a:t>vs. </a:t>
            </a:r>
            <a:r>
              <a:rPr lang="en-US" sz="3600" b="1" dirty="0" smtClean="0">
                <a:solidFill>
                  <a:srgbClr val="000099"/>
                </a:solidFill>
                <a:latin typeface="+mj-lt"/>
              </a:rPr>
              <a:t>Nonlocal </a:t>
            </a:r>
            <a:r>
              <a:rPr lang="en-US" sz="3600" b="1" dirty="0" smtClean="0">
                <a:solidFill>
                  <a:srgbClr val="000099"/>
                </a:solidFill>
              </a:rPr>
              <a:t>Attendees </a:t>
            </a:r>
            <a:br>
              <a:rPr lang="en-US" sz="3600" b="1" dirty="0" smtClean="0">
                <a:solidFill>
                  <a:srgbClr val="000099"/>
                </a:solidFill>
              </a:rPr>
            </a:br>
            <a:r>
              <a:rPr lang="en-US" sz="3600" b="1" dirty="0" smtClean="0">
                <a:solidFill>
                  <a:srgbClr val="000099"/>
                </a:solidFill>
              </a:rPr>
              <a:t>in </a:t>
            </a:r>
            <a:r>
              <a:rPr lang="en-US" sz="3600" b="1" dirty="0" smtClean="0">
                <a:solidFill>
                  <a:srgbClr val="000099"/>
                </a:solidFill>
              </a:rPr>
              <a:t>[Your Community’s Name Here]</a:t>
            </a:r>
            <a:endParaRPr lang="en-US" sz="3600" b="1" dirty="0">
              <a:solidFill>
                <a:srgbClr val="000099"/>
              </a:solidFill>
              <a:latin typeface="+mj-lt"/>
            </a:endParaRPr>
          </a:p>
        </p:txBody>
      </p:sp>
      <p:graphicFrame>
        <p:nvGraphicFramePr>
          <p:cNvPr id="4" name="Object 2"/>
          <p:cNvGraphicFramePr>
            <a:graphicFrameLocks noChangeAspect="1"/>
          </p:cNvGraphicFramePr>
          <p:nvPr/>
        </p:nvGraphicFramePr>
        <p:xfrm>
          <a:off x="-220650" y="2501697"/>
          <a:ext cx="8966200" cy="47259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40964726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0" y="1325159"/>
            <a:ext cx="8695426" cy="1143000"/>
          </a:xfrm>
          <a:prstGeom prst="rect">
            <a:avLst/>
          </a:prstGeom>
          <a:noFill/>
          <a:ln w="9525">
            <a:noFill/>
            <a:miter lim="800000"/>
            <a:headEnd/>
            <a:tailEnd/>
          </a:ln>
          <a:effectLst/>
        </p:spPr>
        <p:txBody>
          <a:bodyPr anchor="ctr"/>
          <a:lstStyle/>
          <a:p>
            <a:pPr algn="ctr">
              <a:spcBef>
                <a:spcPct val="0"/>
              </a:spcBef>
            </a:pPr>
            <a:r>
              <a:rPr lang="en-US" sz="3200" b="1" dirty="0" smtClean="0">
                <a:solidFill>
                  <a:srgbClr val="000099"/>
                </a:solidFill>
              </a:rPr>
              <a:t>Most Comprehensive Study Ever</a:t>
            </a:r>
            <a:endParaRPr lang="en-US" sz="3200" b="1" dirty="0" smtClean="0">
              <a:solidFill>
                <a:srgbClr val="000099"/>
              </a:solidFill>
              <a:latin typeface="+mj-lt"/>
            </a:endParaRPr>
          </a:p>
          <a:p>
            <a:pPr algn="ctr">
              <a:spcBef>
                <a:spcPct val="0"/>
              </a:spcBef>
            </a:pPr>
            <a:r>
              <a:rPr lang="en-US" sz="3200" b="1" dirty="0" smtClean="0">
                <a:solidFill>
                  <a:srgbClr val="000099"/>
                </a:solidFill>
                <a:latin typeface="+mj-lt"/>
              </a:rPr>
              <a:t>All 50 States + D.C.</a:t>
            </a:r>
          </a:p>
        </p:txBody>
      </p:sp>
      <p:pic>
        <p:nvPicPr>
          <p:cNvPr id="2050" name="Picture 2"/>
          <p:cNvPicPr>
            <a:picLocks noChangeAspect="1" noChangeArrowheads="1"/>
          </p:cNvPicPr>
          <p:nvPr/>
        </p:nvPicPr>
        <p:blipFill>
          <a:blip r:embed="rId3" cstate="print"/>
          <a:srcRect l="9515" t="10764" r="2582"/>
          <a:stretch>
            <a:fillRect/>
          </a:stretch>
        </p:blipFill>
        <p:spPr bwMode="auto">
          <a:xfrm>
            <a:off x="76200" y="2804956"/>
            <a:ext cx="8619226" cy="3493913"/>
          </a:xfrm>
          <a:prstGeom prst="rect">
            <a:avLst/>
          </a:prstGeom>
          <a:noFill/>
          <a:ln w="9525">
            <a:noFill/>
            <a:miter lim="800000"/>
            <a:headEnd/>
            <a:tailEnd/>
          </a:ln>
          <a:effectLst/>
        </p:spPr>
      </p:pic>
      <p:pic>
        <p:nvPicPr>
          <p:cNvPr id="6" name="Picture 5" descr="C:\Users\rcohen\AppData\Local\Microsoft\Windows\Temporary Internet Files\Content.Outlook\Y2O7W4UX\AFTALogo_RGB.jpg"/>
          <p:cNvPicPr/>
          <p:nvPr/>
        </p:nvPicPr>
        <p:blipFill>
          <a:blip r:embed="rId4" cstate="print"/>
          <a:srcRect/>
          <a:stretch>
            <a:fillRect/>
          </a:stretch>
        </p:blipFill>
        <p:spPr bwMode="auto">
          <a:xfrm>
            <a:off x="4834888" y="5672847"/>
            <a:ext cx="262256" cy="233801"/>
          </a:xfrm>
          <a:prstGeom prst="rect">
            <a:avLst/>
          </a:prstGeom>
          <a:solidFill>
            <a:schemeClr val="accent1">
              <a:alpha val="0"/>
            </a:schemeClr>
          </a:solidFill>
          <a:ln w="9525">
            <a:noFill/>
            <a:miter lim="800000"/>
            <a:headEnd/>
            <a:tailEnd/>
          </a:ln>
        </p:spPr>
      </p:pic>
    </p:spTree>
    <p:extLst>
      <p:ext uri="{BB962C8B-B14F-4D97-AF65-F5344CB8AC3E}">
        <p14:creationId xmlns="" xmlns:p14="http://schemas.microsoft.com/office/powerpoint/2010/main" val="109825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repeatCount="2000" accel="50000" decel="50000" autoRev="1" fill="hold" nodeType="clickEffect">
                                  <p:stCondLst>
                                    <p:cond delay="0"/>
                                  </p:stCondLst>
                                  <p:childTnLst>
                                    <p:animScale>
                                      <p:cBhvr>
                                        <p:cTn id="6" dur="500" fill="hold"/>
                                        <p:tgtEl>
                                          <p:spTgt spid="6"/>
                                        </p:tgtEl>
                                      </p:cBhvr>
                                      <p:by x="300000" y="3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1265488"/>
            <a:ext cx="8723826" cy="858587"/>
          </a:xfrm>
          <a:prstGeom prst="rect">
            <a:avLst/>
          </a:prstGeom>
          <a:noFill/>
          <a:ln w="9525">
            <a:noFill/>
            <a:miter lim="800000"/>
            <a:headEnd/>
            <a:tailEnd/>
          </a:ln>
        </p:spPr>
        <p:txBody>
          <a:bodyPr anchor="ctr"/>
          <a:lstStyle/>
          <a:p>
            <a:pPr algn="ctr" eaLnBrk="1" hangingPunct="1"/>
            <a:r>
              <a:rPr lang="en-US" sz="3200" b="1" dirty="0">
                <a:solidFill>
                  <a:srgbClr val="000099"/>
                </a:solidFill>
                <a:latin typeface="+mj-lt"/>
              </a:rPr>
              <a:t>Event-Related </a:t>
            </a:r>
            <a:r>
              <a:rPr lang="en-US" sz="3200" b="1" dirty="0" smtClean="0">
                <a:solidFill>
                  <a:srgbClr val="000099"/>
                </a:solidFill>
                <a:latin typeface="+mj-lt"/>
              </a:rPr>
              <a:t>Spending</a:t>
            </a:r>
            <a:r>
              <a:rPr lang="en-US" sz="3200" b="1" dirty="0">
                <a:solidFill>
                  <a:srgbClr val="000099"/>
                </a:solidFill>
                <a:latin typeface="+mj-lt"/>
              </a:rPr>
              <a:t/>
            </a:r>
            <a:br>
              <a:rPr lang="en-US" sz="3200" b="1" dirty="0">
                <a:solidFill>
                  <a:srgbClr val="000099"/>
                </a:solidFill>
                <a:latin typeface="+mj-lt"/>
              </a:rPr>
            </a:br>
            <a:r>
              <a:rPr lang="en-US" sz="3200" b="1" i="1" dirty="0">
                <a:solidFill>
                  <a:srgbClr val="000099"/>
                </a:solidFill>
                <a:latin typeface="+mj-lt"/>
              </a:rPr>
              <a:t>Local vs. Nonlocal Audiences</a:t>
            </a:r>
          </a:p>
        </p:txBody>
      </p:sp>
      <p:graphicFrame>
        <p:nvGraphicFramePr>
          <p:cNvPr id="3" name="Object 4"/>
          <p:cNvGraphicFramePr>
            <a:graphicFrameLocks noChangeAspect="1"/>
          </p:cNvGraphicFramePr>
          <p:nvPr/>
        </p:nvGraphicFramePr>
        <p:xfrm>
          <a:off x="723900" y="2525713"/>
          <a:ext cx="7189788" cy="3160712"/>
        </p:xfrm>
        <a:graphic>
          <a:graphicData uri="http://schemas.openxmlformats.org/presentationml/2006/ole">
            <p:oleObj spid="_x0000_s58370" name="Worksheet" r:id="rId4" imgW="5543668" imgH="2076570" progId="Excel.Sheet.8">
              <p:embed/>
            </p:oleObj>
          </a:graphicData>
        </a:graphic>
      </p:graphicFrame>
      <p:sp>
        <p:nvSpPr>
          <p:cNvPr id="5" name="Rectangle 4"/>
          <p:cNvSpPr>
            <a:spLocks noChangeArrowheads="1"/>
          </p:cNvSpPr>
          <p:nvPr/>
        </p:nvSpPr>
        <p:spPr bwMode="auto">
          <a:xfrm>
            <a:off x="57150" y="6143625"/>
            <a:ext cx="8645369" cy="371476"/>
          </a:xfrm>
          <a:prstGeom prst="rect">
            <a:avLst/>
          </a:prstGeom>
          <a:solidFill>
            <a:schemeClr val="accent6"/>
          </a:solidFill>
          <a:ln w="9525">
            <a:noFill/>
            <a:miter lim="800000"/>
            <a:headEnd/>
            <a:tailEnd/>
          </a:ln>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endParaRPr lang="en-US" sz="1400" b="1" dirty="0" smtClean="0">
              <a:solidFill>
                <a:srgbClr val="000099"/>
              </a:solidFill>
              <a:latin typeface="Times New Roman" pitchFamily="18" charset="0"/>
            </a:endParaRPr>
          </a:p>
          <a:p>
            <a:pPr algn="ctr" eaLnBrk="1" hangingPunct="1"/>
            <a:r>
              <a:rPr lang="en-US" sz="1600" dirty="0" smtClean="0">
                <a:solidFill>
                  <a:srgbClr val="000099"/>
                </a:solidFill>
                <a:latin typeface="+mj-lt"/>
              </a:rPr>
              <a:t>XX </a:t>
            </a:r>
            <a:r>
              <a:rPr lang="en-US" sz="1600" dirty="0" smtClean="0">
                <a:solidFill>
                  <a:srgbClr val="000099"/>
                </a:solidFill>
                <a:latin typeface="+mj-lt"/>
              </a:rPr>
              <a:t>percent of nonlocal attendees said: “this arts event is their primary purpose for their trip.”</a:t>
            </a:r>
          </a:p>
          <a:p>
            <a:pPr marL="342900" indent="-342900" eaLnBrk="1" hangingPunct="1"/>
            <a:endParaRPr lang="en-US" sz="1400" b="1" dirty="0" smtClean="0">
              <a:solidFill>
                <a:srgbClr val="000099"/>
              </a:solidFill>
              <a:latin typeface="Times New Roman" pitchFamily="18" charset="0"/>
            </a:endParaRPr>
          </a:p>
        </p:txBody>
      </p:sp>
    </p:spTree>
    <p:extLst>
      <p:ext uri="{BB962C8B-B14F-4D97-AF65-F5344CB8AC3E}">
        <p14:creationId xmlns:p14="http://schemas.microsoft.com/office/powerpoint/2010/main" xmlns="" val="40964726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 y="1311012"/>
            <a:ext cx="8686801" cy="927363"/>
          </a:xfrm>
          <a:prstGeom prst="rect">
            <a:avLst/>
          </a:prstGeom>
          <a:noFill/>
          <a:ln w="9525">
            <a:noFill/>
            <a:miter lim="800000"/>
            <a:headEnd/>
            <a:tailEnd/>
          </a:ln>
          <a:effectLst/>
        </p:spPr>
        <p:txBody>
          <a:bodyPr anchor="ctr"/>
          <a:lstStyle/>
          <a:p>
            <a:pPr algn="ctr" eaLnBrk="1" hangingPunct="1"/>
            <a:r>
              <a:rPr lang="en-US" sz="3200" b="1" dirty="0" smtClean="0">
                <a:solidFill>
                  <a:srgbClr val="000099"/>
                </a:solidFill>
                <a:latin typeface="+mj-lt"/>
              </a:rPr>
              <a:t>Arts Volunteerism in </a:t>
            </a:r>
            <a:r>
              <a:rPr lang="en-US" sz="3200" b="1" dirty="0" smtClean="0">
                <a:solidFill>
                  <a:srgbClr val="000099"/>
                </a:solidFill>
                <a:latin typeface="+mj-lt"/>
              </a:rPr>
              <a:t>[Your Community]</a:t>
            </a:r>
            <a:endParaRPr lang="en-US" sz="3200" b="1" dirty="0">
              <a:solidFill>
                <a:srgbClr val="000099"/>
              </a:solidFill>
              <a:latin typeface="+mj-lt"/>
            </a:endParaRPr>
          </a:p>
        </p:txBody>
      </p:sp>
      <p:sp>
        <p:nvSpPr>
          <p:cNvPr id="3" name="Rectangle 4"/>
          <p:cNvSpPr>
            <a:spLocks noChangeArrowheads="1"/>
          </p:cNvSpPr>
          <p:nvPr/>
        </p:nvSpPr>
        <p:spPr bwMode="auto">
          <a:xfrm>
            <a:off x="1106273" y="2682612"/>
            <a:ext cx="7391400" cy="2438400"/>
          </a:xfrm>
          <a:prstGeom prst="rect">
            <a:avLst/>
          </a:prstGeom>
          <a:noFill/>
          <a:ln w="9525">
            <a:noFill/>
            <a:miter lim="800000"/>
            <a:headEnd/>
            <a:tailEnd/>
          </a:ln>
          <a:effectLst/>
        </p:spPr>
        <p:txBody>
          <a:bodyPr/>
          <a:lstStyle/>
          <a:p>
            <a:pPr marL="342900" indent="-342900" eaLnBrk="1" hangingPunct="1">
              <a:buClr>
                <a:srgbClr val="A50021"/>
              </a:buClr>
              <a:buFont typeface="Wingdings" pitchFamily="2" charset="2"/>
              <a:buChar char="Ø"/>
            </a:pPr>
            <a:r>
              <a:rPr lang="en-US" sz="2400" b="1" dirty="0" smtClean="0">
                <a:solidFill>
                  <a:srgbClr val="000099"/>
                </a:solidFill>
                <a:latin typeface="+mj-lt"/>
              </a:rPr>
              <a:t>In 2010, </a:t>
            </a:r>
            <a:r>
              <a:rPr lang="en-US" sz="2400" b="1" dirty="0" smtClean="0">
                <a:solidFill>
                  <a:srgbClr val="000099"/>
                </a:solidFill>
                <a:latin typeface="+mj-lt"/>
              </a:rPr>
              <a:t>X,XXX </a:t>
            </a:r>
            <a:r>
              <a:rPr lang="en-US" sz="2400" b="1" dirty="0" smtClean="0">
                <a:solidFill>
                  <a:srgbClr val="000099"/>
                </a:solidFill>
                <a:latin typeface="+mj-lt"/>
              </a:rPr>
              <a:t>volunteers who donated </a:t>
            </a:r>
            <a:r>
              <a:rPr lang="en-US" sz="2400" b="1" dirty="0" smtClean="0">
                <a:solidFill>
                  <a:srgbClr val="000099"/>
                </a:solidFill>
                <a:latin typeface="+mj-lt"/>
              </a:rPr>
              <a:t>XXX,XXX </a:t>
            </a:r>
            <a:r>
              <a:rPr lang="en-US" sz="2400" b="1" dirty="0" smtClean="0">
                <a:solidFill>
                  <a:srgbClr val="000099"/>
                </a:solidFill>
                <a:latin typeface="+mj-lt"/>
              </a:rPr>
              <a:t>hours ($X.X </a:t>
            </a:r>
            <a:r>
              <a:rPr lang="en-US" sz="2400" b="1" dirty="0" smtClean="0">
                <a:solidFill>
                  <a:srgbClr val="000099"/>
                </a:solidFill>
                <a:latin typeface="+mj-lt"/>
              </a:rPr>
              <a:t>million value)</a:t>
            </a:r>
          </a:p>
          <a:p>
            <a:pPr marL="342900" indent="-342900" eaLnBrk="1" hangingPunct="1">
              <a:buClr>
                <a:srgbClr val="A50021"/>
              </a:buClr>
            </a:pPr>
            <a:endParaRPr lang="en-US" sz="2400" b="1" dirty="0" smtClean="0">
              <a:solidFill>
                <a:srgbClr val="000099"/>
              </a:solidFill>
              <a:latin typeface="+mj-lt"/>
            </a:endParaRPr>
          </a:p>
          <a:p>
            <a:pPr marL="342900" indent="-342900" eaLnBrk="1" hangingPunct="1">
              <a:buClr>
                <a:srgbClr val="A50021"/>
              </a:buClr>
              <a:buFont typeface="Wingdings" pitchFamily="2" charset="2"/>
              <a:buChar char="Ø"/>
            </a:pPr>
            <a:r>
              <a:rPr lang="en-US" sz="2400" b="1" dirty="0" smtClean="0">
                <a:solidFill>
                  <a:srgbClr val="000099"/>
                </a:solidFill>
                <a:latin typeface="+mj-lt"/>
              </a:rPr>
              <a:t>Average organization: </a:t>
            </a:r>
            <a:r>
              <a:rPr lang="en-US" sz="2400" b="1" dirty="0" smtClean="0">
                <a:solidFill>
                  <a:srgbClr val="000099"/>
                </a:solidFill>
                <a:latin typeface="+mj-lt"/>
              </a:rPr>
              <a:t>XX volunteers </a:t>
            </a:r>
            <a:r>
              <a:rPr lang="en-US" sz="2400" b="1" dirty="0" smtClean="0">
                <a:solidFill>
                  <a:srgbClr val="000099"/>
                </a:solidFill>
                <a:latin typeface="+mj-lt"/>
              </a:rPr>
              <a:t>who donated </a:t>
            </a:r>
            <a:r>
              <a:rPr lang="en-US" sz="2400" b="1" dirty="0" smtClean="0">
                <a:solidFill>
                  <a:srgbClr val="000099"/>
                </a:solidFill>
                <a:latin typeface="+mj-lt"/>
              </a:rPr>
              <a:t>XX hours </a:t>
            </a:r>
            <a:r>
              <a:rPr lang="en-US" sz="2400" b="1" dirty="0" smtClean="0">
                <a:solidFill>
                  <a:srgbClr val="000099"/>
                </a:solidFill>
                <a:latin typeface="+mj-lt"/>
              </a:rPr>
              <a:t>each</a:t>
            </a:r>
          </a:p>
          <a:p>
            <a:pPr marL="342900" indent="-342900" eaLnBrk="1" hangingPunct="1">
              <a:buClr>
                <a:srgbClr val="A50021"/>
              </a:buClr>
              <a:buFont typeface="Wingdings" pitchFamily="2" charset="2"/>
              <a:buChar char="Ø"/>
            </a:pPr>
            <a:endParaRPr lang="en-US" sz="2400" b="1" dirty="0" smtClean="0">
              <a:solidFill>
                <a:srgbClr val="000099"/>
              </a:solidFill>
              <a:latin typeface="+mj-lt"/>
            </a:endParaRPr>
          </a:p>
          <a:p>
            <a:pPr marL="342900" indent="-342900" eaLnBrk="1" hangingPunct="1">
              <a:buClr>
                <a:srgbClr val="A50021"/>
              </a:buClr>
              <a:buFont typeface="Wingdings" pitchFamily="2" charset="2"/>
              <a:buChar char="Ø"/>
            </a:pPr>
            <a:r>
              <a:rPr lang="en-US" sz="2400" b="1" dirty="0" smtClean="0">
                <a:solidFill>
                  <a:srgbClr val="000099"/>
                </a:solidFill>
                <a:latin typeface="+mj-lt"/>
              </a:rPr>
              <a:t>Value of 2010 volunteer hour = </a:t>
            </a:r>
            <a:r>
              <a:rPr lang="en-US" sz="2400" b="1" dirty="0" smtClean="0">
                <a:solidFill>
                  <a:srgbClr val="000099"/>
                </a:solidFill>
                <a:latin typeface="+mj-lt"/>
              </a:rPr>
              <a:t>$XX.XX</a:t>
            </a:r>
            <a:endParaRPr lang="en-US" sz="2400" b="1" dirty="0">
              <a:solidFill>
                <a:srgbClr val="000099"/>
              </a:solidFill>
              <a:latin typeface="+mj-lt"/>
            </a:endParaRPr>
          </a:p>
        </p:txBody>
      </p:sp>
    </p:spTree>
    <p:extLst>
      <p:ext uri="{BB962C8B-B14F-4D97-AF65-F5344CB8AC3E}">
        <p14:creationId xmlns="" xmlns:p14="http://schemas.microsoft.com/office/powerpoint/2010/main" val="40964726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1704975"/>
            <a:ext cx="8707450" cy="1143000"/>
          </a:xfrm>
          <a:prstGeom prst="rect">
            <a:avLst/>
          </a:prstGeom>
          <a:noFill/>
          <a:ln w="9525">
            <a:noFill/>
            <a:miter lim="800000"/>
            <a:headEnd/>
            <a:tailEnd/>
          </a:ln>
        </p:spPr>
        <p:txBody>
          <a:bodyPr anchor="ctr"/>
          <a:lstStyle/>
          <a:p>
            <a:pPr algn="ctr"/>
            <a:r>
              <a:rPr lang="en-US" sz="3200" b="1" dirty="0" smtClean="0">
                <a:solidFill>
                  <a:srgbClr val="000099"/>
                </a:solidFill>
                <a:latin typeface="+mj-lt"/>
              </a:rPr>
              <a:t>Personal Arts Creativity Experiences</a:t>
            </a:r>
          </a:p>
          <a:p>
            <a:pPr algn="ctr"/>
            <a:r>
              <a:rPr lang="en-US" sz="3600" b="1" dirty="0">
                <a:solidFill>
                  <a:srgbClr val="000099"/>
                </a:solidFill>
                <a:latin typeface="+mj-lt"/>
              </a:rPr>
              <a:t/>
            </a:r>
            <a:br>
              <a:rPr lang="en-US" sz="3600" b="1" dirty="0">
                <a:solidFill>
                  <a:srgbClr val="000099"/>
                </a:solidFill>
                <a:latin typeface="+mj-lt"/>
              </a:rPr>
            </a:br>
            <a:r>
              <a:rPr lang="en-US" sz="2000" b="1" dirty="0" smtClean="0">
                <a:solidFill>
                  <a:srgbClr val="000099"/>
                </a:solidFill>
                <a:latin typeface="+mj-lt"/>
              </a:rPr>
              <a:t>Q: Do you actively participate in the creation of art </a:t>
            </a:r>
          </a:p>
          <a:p>
            <a:pPr algn="ctr"/>
            <a:r>
              <a:rPr lang="en-US" sz="2000" b="1" dirty="0" smtClean="0">
                <a:solidFill>
                  <a:srgbClr val="000099"/>
                </a:solidFill>
                <a:latin typeface="+mj-lt"/>
              </a:rPr>
              <a:t>        (e.g., sing in a choir, act in a play, paint or draw)?</a:t>
            </a:r>
            <a:endParaRPr lang="en-US" sz="2000" b="1" dirty="0">
              <a:solidFill>
                <a:srgbClr val="000099"/>
              </a:solidFill>
              <a:latin typeface="+mj-lt"/>
            </a:endParaRPr>
          </a:p>
        </p:txBody>
      </p:sp>
      <p:graphicFrame>
        <p:nvGraphicFramePr>
          <p:cNvPr id="4" name="Object 2"/>
          <p:cNvGraphicFramePr>
            <a:graphicFrameLocks noChangeAspect="1"/>
          </p:cNvGraphicFramePr>
          <p:nvPr/>
        </p:nvGraphicFramePr>
        <p:xfrm>
          <a:off x="809625" y="3342865"/>
          <a:ext cx="7315200" cy="32884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40964726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Diagram 27"/>
          <p:cNvGraphicFramePr/>
          <p:nvPr/>
        </p:nvGraphicFramePr>
        <p:xfrm>
          <a:off x="1057275" y="2143124"/>
          <a:ext cx="6715125" cy="4781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Rectangle 3"/>
          <p:cNvSpPr>
            <a:spLocks noChangeArrowheads="1"/>
          </p:cNvSpPr>
          <p:nvPr/>
        </p:nvSpPr>
        <p:spPr bwMode="auto">
          <a:xfrm>
            <a:off x="0" y="1314450"/>
            <a:ext cx="8715375" cy="695326"/>
          </a:xfrm>
          <a:prstGeom prst="rect">
            <a:avLst/>
          </a:prstGeom>
          <a:noFill/>
          <a:ln w="9525">
            <a:noFill/>
            <a:miter lim="800000"/>
            <a:headEnd/>
            <a:tailEnd/>
          </a:ln>
          <a:effectLst/>
        </p:spPr>
        <p:txBody>
          <a:bodyPr anchor="ctr"/>
          <a:lstStyle/>
          <a:p>
            <a:pPr algn="ctr" eaLnBrk="1" hangingPunct="1"/>
            <a:r>
              <a:rPr lang="en-US" sz="3200" b="1" dirty="0">
                <a:solidFill>
                  <a:srgbClr val="000099"/>
                </a:solidFill>
                <a:latin typeface="Times New Roman" pitchFamily="18" charset="0"/>
              </a:rPr>
              <a:t>How a Dollar </a:t>
            </a:r>
            <a:r>
              <a:rPr lang="en-US" sz="3200" b="1" dirty="0" smtClean="0">
                <a:solidFill>
                  <a:srgbClr val="000099"/>
                </a:solidFill>
                <a:latin typeface="Times New Roman" pitchFamily="18" charset="0"/>
              </a:rPr>
              <a:t>is Re-Spent in a Community . . .</a:t>
            </a:r>
            <a:endParaRPr lang="en-US" sz="3200" b="1" dirty="0">
              <a:solidFill>
                <a:srgbClr val="000099"/>
              </a:solidFill>
              <a:latin typeface="Times New Roman" pitchFamily="18" charset="0"/>
            </a:endParaRPr>
          </a:p>
        </p:txBody>
      </p:sp>
      <p:grpSp>
        <p:nvGrpSpPr>
          <p:cNvPr id="14" name="Group 13"/>
          <p:cNvGrpSpPr/>
          <p:nvPr/>
        </p:nvGrpSpPr>
        <p:grpSpPr>
          <a:xfrm>
            <a:off x="883335" y="3153864"/>
            <a:ext cx="623811" cy="346896"/>
            <a:chOff x="2594210" y="3266732"/>
            <a:chExt cx="534817" cy="385934"/>
          </a:xfrm>
          <a:solidFill>
            <a:srgbClr val="FF0000"/>
          </a:solidFill>
        </p:grpSpPr>
        <p:sp>
          <p:nvSpPr>
            <p:cNvPr id="15" name="Right Arrow 14"/>
            <p:cNvSpPr/>
            <p:nvPr/>
          </p:nvSpPr>
          <p:spPr>
            <a:xfrm rot="11349152">
              <a:off x="2594210" y="3266732"/>
              <a:ext cx="534817" cy="385934"/>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8" name="Right Arrow 4"/>
            <p:cNvSpPr/>
            <p:nvPr/>
          </p:nvSpPr>
          <p:spPr>
            <a:xfrm rot="22149152">
              <a:off x="2709253" y="3353127"/>
              <a:ext cx="419037" cy="23156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8575" y="1314450"/>
            <a:ext cx="8677276" cy="1143000"/>
          </a:xfrm>
          <a:prstGeom prst="rect">
            <a:avLst/>
          </a:prstGeom>
          <a:noFill/>
          <a:ln w="9525">
            <a:noFill/>
            <a:miter lim="800000"/>
            <a:headEnd/>
            <a:tailEnd/>
          </a:ln>
        </p:spPr>
        <p:txBody>
          <a:bodyPr anchor="ctr"/>
          <a:lstStyle/>
          <a:p>
            <a:pPr algn="ctr"/>
            <a:r>
              <a:rPr lang="en-US" sz="2800" b="1" dirty="0" smtClean="0">
                <a:solidFill>
                  <a:srgbClr val="000099"/>
                </a:solidFill>
                <a:latin typeface="+mj-lt"/>
              </a:rPr>
              <a:t>Economic Impact of Nonprofit Arts &amp; Culture Industry</a:t>
            </a:r>
          </a:p>
          <a:p>
            <a:pPr algn="ctr"/>
            <a:r>
              <a:rPr lang="en-US" sz="2800" b="1" dirty="0" smtClean="0">
                <a:solidFill>
                  <a:srgbClr val="000099"/>
                </a:solidFill>
                <a:latin typeface="+mj-lt"/>
              </a:rPr>
              <a:t>$135.2 Billion Annual Expenditures (2010)</a:t>
            </a:r>
            <a:endParaRPr lang="en-US" sz="2800" b="1" dirty="0">
              <a:solidFill>
                <a:srgbClr val="000099"/>
              </a:solidFill>
              <a:latin typeface="+mj-lt"/>
            </a:endParaRPr>
          </a:p>
        </p:txBody>
      </p:sp>
      <p:graphicFrame>
        <p:nvGraphicFramePr>
          <p:cNvPr id="3" name="Group 4"/>
          <p:cNvGraphicFramePr>
            <a:graphicFrameLocks noGrp="1"/>
          </p:cNvGraphicFramePr>
          <p:nvPr/>
        </p:nvGraphicFramePr>
        <p:xfrm>
          <a:off x="1668749" y="2823040"/>
          <a:ext cx="5513101" cy="2667000"/>
        </p:xfrm>
        <a:graphic>
          <a:graphicData uri="http://schemas.openxmlformats.org/drawingml/2006/table">
            <a:tbl>
              <a:tblPr>
                <a:tableStyleId>{69C7853C-536D-4A76-A0AE-DD22124D55A5}</a:tableStyleId>
              </a:tblPr>
              <a:tblGrid>
                <a:gridCol w="3141376"/>
                <a:gridCol w="2371725"/>
              </a:tblGrid>
              <a:tr h="5334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rPr>
                        <a:t>Full-Time Equivalent Jobs</a:t>
                      </a:r>
                      <a:endParaRPr kumimoji="0" lang="en-US" sz="1800" b="1" i="0" u="none" strike="noStrike" cap="none" normalizeH="0" baseline="0" dirty="0" smtClean="0">
                        <a:ln>
                          <a:noFill/>
                        </a:ln>
                        <a:solidFill>
                          <a:srgbClr val="37277D"/>
                        </a:solidFill>
                        <a:effectLst/>
                        <a:latin typeface="Times" charset="0"/>
                        <a:ea typeface="Arial Unicode MS" pitchFamily="34" charset="-128"/>
                        <a:cs typeface="Arial" pitchFamily="34" charset="0"/>
                      </a:endParaRPr>
                    </a:p>
                  </a:txBody>
                  <a:tcPr anchor="ctr" horzOverflow="overflow"/>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rPr>
                        <a:t>          4.1 Million</a:t>
                      </a:r>
                      <a:endParaRPr kumimoji="0" lang="en-US" sz="1800" b="1" i="0" u="none" strike="noStrike" cap="none" normalizeH="0" baseline="0" dirty="0" smtClean="0">
                        <a:ln>
                          <a:noFill/>
                        </a:ln>
                        <a:solidFill>
                          <a:srgbClr val="37277D"/>
                        </a:solidFill>
                        <a:effectLst/>
                        <a:latin typeface="Times" charset="0"/>
                        <a:ea typeface="Arial Unicode MS" pitchFamily="34" charset="-128"/>
                        <a:cs typeface="Arial" pitchFamily="34" charset="0"/>
                      </a:endParaRPr>
                    </a:p>
                  </a:txBody>
                  <a:tcPr anchor="ctr" horzOverflow="overflow"/>
                </a:tc>
              </a:tr>
              <a:tr h="5334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rPr>
                        <a:t>Resident Household Income</a:t>
                      </a:r>
                      <a:endParaRPr kumimoji="0" lang="en-US" sz="1800" b="1" i="0" u="none" strike="noStrike" cap="none" normalizeH="0" baseline="0" dirty="0" smtClean="0">
                        <a:ln>
                          <a:noFill/>
                        </a:ln>
                        <a:solidFill>
                          <a:srgbClr val="37277D"/>
                        </a:solidFill>
                        <a:effectLst/>
                        <a:latin typeface="Times" charset="0"/>
                        <a:ea typeface="Arial Unicode MS" pitchFamily="34" charset="-128"/>
                        <a:cs typeface="Arial" pitchFamily="34" charset="0"/>
                      </a:endParaRPr>
                    </a:p>
                  </a:txBody>
                  <a:tcPr anchor="ctr" horzOverflow="overflow"/>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rPr>
                        <a:t>          $86.7 Billion</a:t>
                      </a:r>
                      <a:endParaRPr kumimoji="0" lang="en-US" sz="1800" b="1" i="0" u="none" strike="noStrike" cap="none" normalizeH="0" baseline="0" dirty="0" smtClean="0">
                        <a:ln>
                          <a:noFill/>
                        </a:ln>
                        <a:solidFill>
                          <a:srgbClr val="37277D"/>
                        </a:solidFill>
                        <a:effectLst/>
                        <a:latin typeface="Times" charset="0"/>
                        <a:ea typeface="Arial Unicode MS" pitchFamily="34" charset="-128"/>
                        <a:cs typeface="Arial" pitchFamily="34" charset="0"/>
                      </a:endParaRPr>
                    </a:p>
                  </a:txBody>
                  <a:tcPr anchor="ctr" horzOverflow="overflow"/>
                </a:tc>
              </a:tr>
              <a:tr h="5334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rPr>
                        <a:t>Local Government Revenue</a:t>
                      </a:r>
                      <a:endParaRPr kumimoji="0" lang="en-US" sz="1800" b="1" i="0" u="none" strike="noStrike" cap="none" normalizeH="0" baseline="0" dirty="0" smtClean="0">
                        <a:ln>
                          <a:noFill/>
                        </a:ln>
                        <a:solidFill>
                          <a:srgbClr val="37277D"/>
                        </a:solidFill>
                        <a:effectLst/>
                        <a:latin typeface="Times" charset="0"/>
                        <a:ea typeface="Arial Unicode MS" pitchFamily="34" charset="-128"/>
                        <a:cs typeface="Arial" pitchFamily="34" charset="0"/>
                      </a:endParaRPr>
                    </a:p>
                  </a:txBody>
                  <a:tcPr anchor="ctr" horzOverflow="overflow"/>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rPr>
                        <a:t>          $6.1 Billion</a:t>
                      </a:r>
                      <a:endParaRPr kumimoji="0" lang="en-US" sz="1800" b="1" i="0" u="none" strike="noStrike" cap="none" normalizeH="0" baseline="0" dirty="0" smtClean="0">
                        <a:ln>
                          <a:noFill/>
                        </a:ln>
                        <a:solidFill>
                          <a:srgbClr val="37277D"/>
                        </a:solidFill>
                        <a:effectLst/>
                        <a:latin typeface="Times" charset="0"/>
                        <a:ea typeface="Arial Unicode MS" pitchFamily="34" charset="-128"/>
                        <a:cs typeface="Arial" pitchFamily="34" charset="0"/>
                      </a:endParaRPr>
                    </a:p>
                  </a:txBody>
                  <a:tcPr anchor="ctr" horzOverflow="overflow"/>
                </a:tc>
              </a:tr>
              <a:tr h="5334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rPr>
                        <a:t>State Government Revenue</a:t>
                      </a:r>
                      <a:endParaRPr kumimoji="0" lang="en-US" sz="1800" b="1" i="0" u="none" strike="noStrike" cap="none" normalizeH="0" baseline="0" dirty="0" smtClean="0">
                        <a:ln>
                          <a:noFill/>
                        </a:ln>
                        <a:solidFill>
                          <a:srgbClr val="37277D"/>
                        </a:solidFill>
                        <a:effectLst/>
                        <a:latin typeface="Arial" pitchFamily="34" charset="0"/>
                        <a:ea typeface="Arial Unicode MS" pitchFamily="34" charset="-128"/>
                        <a:cs typeface="Arial" pitchFamily="34" charset="0"/>
                      </a:endParaRPr>
                    </a:p>
                  </a:txBody>
                  <a:tcPr anchor="ctr" horzOverflow="overflow"/>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rPr>
                        <a:t>          $6.7 Billion</a:t>
                      </a:r>
                      <a:endParaRPr kumimoji="0" lang="en-US" sz="1800" b="1" i="0" u="none" strike="noStrike" cap="none" normalizeH="0" baseline="0" dirty="0" smtClean="0">
                        <a:ln>
                          <a:noFill/>
                        </a:ln>
                        <a:solidFill>
                          <a:srgbClr val="37277D"/>
                        </a:solidFill>
                        <a:effectLst/>
                        <a:latin typeface="Times" charset="0"/>
                        <a:ea typeface="Arial Unicode MS" pitchFamily="34" charset="-128"/>
                        <a:cs typeface="Arial" pitchFamily="34" charset="0"/>
                      </a:endParaRPr>
                    </a:p>
                  </a:txBody>
                  <a:tcPr anchor="ctr" horzOverflow="overflow"/>
                </a:tc>
              </a:tr>
              <a:tr h="5334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rPr>
                        <a:t>Federal Income Tax Revenue</a:t>
                      </a:r>
                      <a:endParaRPr kumimoji="0" lang="en-US" sz="1800" b="1" i="0" u="none" strike="noStrike" cap="none" normalizeH="0" baseline="0" dirty="0" smtClean="0">
                        <a:ln>
                          <a:noFill/>
                        </a:ln>
                        <a:solidFill>
                          <a:srgbClr val="37277D"/>
                        </a:solidFill>
                        <a:effectLst/>
                        <a:latin typeface="Arial" pitchFamily="34" charset="0"/>
                        <a:ea typeface="Arial Unicode MS" pitchFamily="34" charset="-128"/>
                        <a:cs typeface="Arial" pitchFamily="34" charset="0"/>
                      </a:endParaRPr>
                    </a:p>
                  </a:txBody>
                  <a:tcPr anchor="ctr" horzOverflow="overflow"/>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800" u="none" strike="noStrike" kern="1200" cap="none" normalizeH="0" baseline="0" dirty="0" smtClean="0">
                          <a:ln>
                            <a:noFill/>
                          </a:ln>
                          <a:effectLst/>
                        </a:rPr>
                        <a:t>          $9.6 Billion</a:t>
                      </a:r>
                      <a:endParaRPr kumimoji="0" lang="en-US" sz="1800" b="1" i="0" u="none" strike="noStrike" kern="1200" cap="none" normalizeH="0" baseline="0" dirty="0" smtClean="0">
                        <a:ln>
                          <a:noFill/>
                        </a:ln>
                        <a:solidFill>
                          <a:srgbClr val="37277D"/>
                        </a:solidFill>
                        <a:effectLst/>
                        <a:latin typeface="Arial" pitchFamily="34" charset="0"/>
                        <a:ea typeface="Arial Unicode MS" pitchFamily="34" charset="-128"/>
                        <a:cs typeface="Arial" pitchFamily="34" charset="0"/>
                      </a:endParaRPr>
                    </a:p>
                  </a:txBody>
                  <a:tcPr anchor="ctr" horzOverflow="overflow"/>
                </a:tc>
              </a:tr>
            </a:tbl>
          </a:graphicData>
        </a:graphic>
      </p:graphicFrame>
    </p:spTree>
    <p:extLst>
      <p:ext uri="{BB962C8B-B14F-4D97-AF65-F5344CB8AC3E}">
        <p14:creationId xmlns="" xmlns:p14="http://schemas.microsoft.com/office/powerpoint/2010/main" val="4096472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2005065"/>
            <a:ext cx="8721725" cy="2900310"/>
          </a:xfrm>
          <a:prstGeom prst="rect">
            <a:avLst/>
          </a:prstGeom>
          <a:noFill/>
          <a:ln w="9525">
            <a:noFill/>
            <a:miter lim="800000"/>
            <a:headEnd/>
            <a:tailEnd/>
          </a:ln>
        </p:spPr>
        <p:txBody>
          <a:bodyPr anchor="ctr"/>
          <a:lstStyle/>
          <a:p>
            <a:pPr algn="ctr" eaLnBrk="1" hangingPunct="1"/>
            <a:endParaRPr lang="en-US" sz="2800" b="1" dirty="0" smtClean="0">
              <a:solidFill>
                <a:srgbClr val="000099"/>
              </a:solidFill>
              <a:latin typeface="+mj-lt"/>
            </a:endParaRPr>
          </a:p>
          <a:p>
            <a:pPr algn="ctr" eaLnBrk="1" hangingPunct="1"/>
            <a:endParaRPr lang="en-US" sz="2800" b="1" dirty="0" smtClean="0">
              <a:solidFill>
                <a:srgbClr val="000099"/>
              </a:solidFill>
              <a:latin typeface="+mj-lt"/>
            </a:endParaRPr>
          </a:p>
          <a:p>
            <a:pPr algn="ctr" eaLnBrk="1" hangingPunct="1"/>
            <a:endParaRPr lang="en-US" sz="2800" b="1" dirty="0" smtClean="0">
              <a:solidFill>
                <a:srgbClr val="000099"/>
              </a:solidFill>
              <a:latin typeface="+mj-lt"/>
            </a:endParaRPr>
          </a:p>
          <a:p>
            <a:pPr algn="ctr" eaLnBrk="1" hangingPunct="1"/>
            <a:endParaRPr lang="en-US" sz="2800" b="1" dirty="0" smtClean="0">
              <a:solidFill>
                <a:srgbClr val="000099"/>
              </a:solidFill>
              <a:latin typeface="+mj-lt"/>
            </a:endParaRPr>
          </a:p>
          <a:p>
            <a:pPr algn="ctr" eaLnBrk="1" hangingPunct="1"/>
            <a:r>
              <a:rPr lang="en-US" sz="3200" b="1" dirty="0" smtClean="0">
                <a:solidFill>
                  <a:srgbClr val="000099"/>
                </a:solidFill>
                <a:latin typeface="+mj-lt"/>
              </a:rPr>
              <a:t>Organizations Spent . . . </a:t>
            </a:r>
          </a:p>
          <a:p>
            <a:pPr algn="ctr" eaLnBrk="1" hangingPunct="1"/>
            <a:endParaRPr lang="en-US" sz="2800" b="1" dirty="0" smtClean="0">
              <a:solidFill>
                <a:srgbClr val="000099"/>
              </a:solidFill>
              <a:latin typeface="+mj-lt"/>
            </a:endParaRPr>
          </a:p>
          <a:p>
            <a:pPr algn="ctr" eaLnBrk="1" hangingPunct="1"/>
            <a:endParaRPr lang="en-US" sz="2800" b="1" dirty="0" smtClean="0">
              <a:solidFill>
                <a:srgbClr val="000099"/>
              </a:solidFill>
              <a:latin typeface="+mj-lt"/>
            </a:endParaRPr>
          </a:p>
          <a:p>
            <a:pPr algn="ctr"/>
            <a:r>
              <a:rPr lang="en-US" sz="6600" b="1" dirty="0" smtClean="0">
                <a:solidFill>
                  <a:srgbClr val="000099"/>
                </a:solidFill>
              </a:rPr>
              <a:t>$61.1 Billion</a:t>
            </a:r>
          </a:p>
          <a:p>
            <a:pPr algn="ctr"/>
            <a:endParaRPr lang="en-US" sz="6600" b="1" dirty="0" smtClean="0">
              <a:solidFill>
                <a:srgbClr val="000099"/>
              </a:solidFill>
            </a:endParaRPr>
          </a:p>
          <a:p>
            <a:pPr algn="ctr" eaLnBrk="1" hangingPunct="1"/>
            <a:r>
              <a:rPr lang="en-US" sz="2800" b="1" dirty="0" smtClean="0">
                <a:solidFill>
                  <a:srgbClr val="000099"/>
                </a:solidFill>
                <a:latin typeface="+mj-lt"/>
              </a:rPr>
              <a:t/>
            </a:r>
            <a:br>
              <a:rPr lang="en-US" sz="2800" b="1" dirty="0" smtClean="0">
                <a:solidFill>
                  <a:srgbClr val="000099"/>
                </a:solidFill>
                <a:latin typeface="+mj-lt"/>
              </a:rPr>
            </a:br>
            <a:endParaRPr lang="en-US" sz="2800" b="1" dirty="0" smtClean="0">
              <a:solidFill>
                <a:srgbClr val="000099"/>
              </a:solidFill>
              <a:latin typeface="+mj-lt"/>
            </a:endParaRPr>
          </a:p>
        </p:txBody>
      </p:sp>
    </p:spTree>
    <p:extLst>
      <p:ext uri="{BB962C8B-B14F-4D97-AF65-F5344CB8AC3E}">
        <p14:creationId xmlns="" xmlns:p14="http://schemas.microsoft.com/office/powerpoint/2010/main" val="4096472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7" name="Rectangle 3"/>
          <p:cNvSpPr>
            <a:spLocks noChangeArrowheads="1"/>
          </p:cNvSpPr>
          <p:nvPr/>
        </p:nvSpPr>
        <p:spPr bwMode="auto">
          <a:xfrm>
            <a:off x="28575" y="1365250"/>
            <a:ext cx="8667750" cy="987425"/>
          </a:xfrm>
          <a:prstGeom prst="rect">
            <a:avLst/>
          </a:prstGeom>
          <a:noFill/>
          <a:ln w="9525">
            <a:noFill/>
            <a:miter lim="800000"/>
            <a:headEnd/>
            <a:tailEnd/>
          </a:ln>
          <a:effectLst/>
        </p:spPr>
        <p:txBody>
          <a:bodyPr anchor="ctr"/>
          <a:lstStyle/>
          <a:p>
            <a:pPr algn="ctr" eaLnBrk="1" hangingPunct="1"/>
            <a:r>
              <a:rPr lang="en-US" sz="3200" b="1" dirty="0" smtClean="0">
                <a:solidFill>
                  <a:srgbClr val="000099"/>
                </a:solidFill>
                <a:latin typeface="+mj-lt"/>
              </a:rPr>
              <a:t>1.1 Million Jobs Supported </a:t>
            </a:r>
          </a:p>
          <a:p>
            <a:pPr algn="ctr" eaLnBrk="1" hangingPunct="1"/>
            <a:r>
              <a:rPr lang="en-US" sz="3200" b="1" dirty="0" smtClean="0">
                <a:solidFill>
                  <a:srgbClr val="000099"/>
                </a:solidFill>
                <a:latin typeface="+mj-lt"/>
              </a:rPr>
              <a:t>Directly by Nonprofit Arts Organizations</a:t>
            </a:r>
          </a:p>
        </p:txBody>
      </p:sp>
      <p:pic>
        <p:nvPicPr>
          <p:cNvPr id="3074" name="Picture 2" descr="\\arts-fs1\common\Alef, Amanda\AEPIV\Design\Tables, Charts, &amp; Graphs\JobsBarChart.jpg"/>
          <p:cNvPicPr>
            <a:picLocks noChangeAspect="1" noChangeArrowheads="1"/>
          </p:cNvPicPr>
          <p:nvPr/>
        </p:nvPicPr>
        <p:blipFill>
          <a:blip r:embed="rId3" cstate="print"/>
          <a:srcRect/>
          <a:stretch>
            <a:fillRect/>
          </a:stretch>
        </p:blipFill>
        <p:spPr bwMode="auto">
          <a:xfrm>
            <a:off x="28575" y="2508250"/>
            <a:ext cx="8667750" cy="431191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rts-fs1\common\Alef, Amanda\AEPIV\Design\Tables, Charts, &amp; Graphs\Pie2.jpg"/>
          <p:cNvPicPr>
            <a:picLocks noChangeAspect="1" noChangeArrowheads="1"/>
          </p:cNvPicPr>
          <p:nvPr/>
        </p:nvPicPr>
        <p:blipFill>
          <a:blip r:embed="rId2" cstate="print"/>
          <a:srcRect/>
          <a:stretch>
            <a:fillRect/>
          </a:stretch>
        </p:blipFill>
        <p:spPr bwMode="auto">
          <a:xfrm>
            <a:off x="1762125" y="2742871"/>
            <a:ext cx="5421222" cy="3922102"/>
          </a:xfrm>
          <a:prstGeom prst="rect">
            <a:avLst/>
          </a:prstGeom>
          <a:noFill/>
        </p:spPr>
      </p:pic>
      <p:sp>
        <p:nvSpPr>
          <p:cNvPr id="2" name="Rectangle 3"/>
          <p:cNvSpPr>
            <a:spLocks noChangeArrowheads="1"/>
          </p:cNvSpPr>
          <p:nvPr/>
        </p:nvSpPr>
        <p:spPr bwMode="auto">
          <a:xfrm>
            <a:off x="-1" y="1304925"/>
            <a:ext cx="8720341" cy="1019175"/>
          </a:xfrm>
          <a:prstGeom prst="rect">
            <a:avLst/>
          </a:prstGeom>
          <a:noFill/>
          <a:ln w="9525">
            <a:noFill/>
            <a:miter lim="800000"/>
            <a:headEnd/>
            <a:tailEnd/>
          </a:ln>
        </p:spPr>
        <p:txBody>
          <a:bodyPr anchor="ctr"/>
          <a:lstStyle/>
          <a:p>
            <a:pPr algn="ctr" eaLnBrk="1" hangingPunct="1"/>
            <a:r>
              <a:rPr lang="en-US" sz="3200" b="1" dirty="0">
                <a:solidFill>
                  <a:srgbClr val="000099"/>
                </a:solidFill>
                <a:latin typeface="+mj-lt"/>
              </a:rPr>
              <a:t>Nonprofit </a:t>
            </a:r>
            <a:r>
              <a:rPr lang="en-US" sz="3200" b="1" dirty="0" smtClean="0">
                <a:solidFill>
                  <a:srgbClr val="000099"/>
                </a:solidFill>
                <a:latin typeface="+mj-lt"/>
              </a:rPr>
              <a:t>Arts Attendees Spend </a:t>
            </a:r>
          </a:p>
          <a:p>
            <a:pPr algn="ctr" eaLnBrk="1" hangingPunct="1"/>
            <a:r>
              <a:rPr lang="en-US" sz="3200" b="1" dirty="0" smtClean="0">
                <a:solidFill>
                  <a:srgbClr val="000099"/>
                </a:solidFill>
                <a:latin typeface="+mj-lt"/>
              </a:rPr>
              <a:t>$24.60 Per Person, Per Event</a:t>
            </a:r>
            <a:endParaRPr lang="en-US" sz="3200" b="1" dirty="0">
              <a:solidFill>
                <a:srgbClr val="000099"/>
              </a:solidFill>
              <a:latin typeface="+mj-lt"/>
            </a:endParaRPr>
          </a:p>
        </p:txBody>
      </p:sp>
    </p:spTree>
    <p:extLst>
      <p:ext uri="{BB962C8B-B14F-4D97-AF65-F5344CB8AC3E}">
        <p14:creationId xmlns="" xmlns:p14="http://schemas.microsoft.com/office/powerpoint/2010/main" val="4096472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2" name="Rectangle 3"/>
          <p:cNvSpPr>
            <a:spLocks noChangeArrowheads="1"/>
          </p:cNvSpPr>
          <p:nvPr/>
        </p:nvSpPr>
        <p:spPr bwMode="auto">
          <a:xfrm>
            <a:off x="0" y="1276350"/>
            <a:ext cx="8739200" cy="971550"/>
          </a:xfrm>
          <a:prstGeom prst="rect">
            <a:avLst/>
          </a:prstGeom>
          <a:noFill/>
          <a:ln w="9525">
            <a:noFill/>
            <a:miter lim="800000"/>
            <a:headEnd/>
            <a:tailEnd/>
          </a:ln>
        </p:spPr>
        <p:txBody>
          <a:bodyPr anchor="ctr"/>
          <a:lstStyle/>
          <a:p>
            <a:pPr algn="ctr" eaLnBrk="1" hangingPunct="1"/>
            <a:r>
              <a:rPr lang="en-US" sz="3200" b="1" dirty="0">
                <a:solidFill>
                  <a:srgbClr val="000099"/>
                </a:solidFill>
                <a:latin typeface="+mj-lt"/>
              </a:rPr>
              <a:t>Nonprofit Arts &amp; Culture </a:t>
            </a:r>
            <a:r>
              <a:rPr lang="en-US" sz="3200" b="1" dirty="0" smtClean="0">
                <a:solidFill>
                  <a:srgbClr val="000099"/>
                </a:solidFill>
                <a:latin typeface="+mj-lt"/>
              </a:rPr>
              <a:t>Attendees </a:t>
            </a:r>
            <a:r>
              <a:rPr lang="en-US" sz="3200" b="1" dirty="0">
                <a:solidFill>
                  <a:srgbClr val="000099"/>
                </a:solidFill>
                <a:latin typeface="+mj-lt"/>
              </a:rPr>
              <a:t/>
            </a:r>
            <a:br>
              <a:rPr lang="en-US" sz="3200" b="1" dirty="0">
                <a:solidFill>
                  <a:srgbClr val="000099"/>
                </a:solidFill>
                <a:latin typeface="+mj-lt"/>
              </a:rPr>
            </a:br>
            <a:r>
              <a:rPr lang="en-US" sz="3200" b="1" dirty="0">
                <a:solidFill>
                  <a:srgbClr val="000099"/>
                </a:solidFill>
                <a:latin typeface="+mj-lt"/>
              </a:rPr>
              <a:t>Local vs. Nonlocal</a:t>
            </a:r>
          </a:p>
        </p:txBody>
      </p:sp>
      <p:pic>
        <p:nvPicPr>
          <p:cNvPr id="6146" name="Picture 2" descr="\\arts-fs1\common\Alef, Amanda\AEPIV\Design\Tables, Charts, &amp; Graphs\Pie3.jpg"/>
          <p:cNvPicPr>
            <a:picLocks noChangeAspect="1" noChangeArrowheads="1"/>
          </p:cNvPicPr>
          <p:nvPr/>
        </p:nvPicPr>
        <p:blipFill>
          <a:blip r:embed="rId4" cstate="print"/>
          <a:srcRect/>
          <a:stretch>
            <a:fillRect/>
          </a:stretch>
        </p:blipFill>
        <p:spPr bwMode="auto">
          <a:xfrm>
            <a:off x="1543759" y="2777905"/>
            <a:ext cx="5751313" cy="3560447"/>
          </a:xfrm>
          <a:prstGeom prst="rect">
            <a:avLst/>
          </a:prstGeom>
          <a:noFill/>
        </p:spPr>
      </p:pic>
    </p:spTree>
    <p:extLst>
      <p:ext uri="{BB962C8B-B14F-4D97-AF65-F5344CB8AC3E}">
        <p14:creationId xmlns="" xmlns:p14="http://schemas.microsoft.com/office/powerpoint/2010/main" val="40964726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57150" y="1322638"/>
            <a:ext cx="8645369" cy="982412"/>
          </a:xfrm>
          <a:prstGeom prst="rect">
            <a:avLst/>
          </a:prstGeom>
          <a:noFill/>
          <a:ln w="9525">
            <a:noFill/>
            <a:miter lim="800000"/>
            <a:headEnd/>
            <a:tailEnd/>
          </a:ln>
        </p:spPr>
        <p:txBody>
          <a:bodyPr anchor="ctr"/>
          <a:lstStyle/>
          <a:p>
            <a:pPr algn="ctr" eaLnBrk="1" hangingPunct="1"/>
            <a:r>
              <a:rPr lang="en-US" sz="3200" b="1" dirty="0">
                <a:solidFill>
                  <a:srgbClr val="000099"/>
                </a:solidFill>
                <a:latin typeface="+mj-lt"/>
              </a:rPr>
              <a:t>Event-Related </a:t>
            </a:r>
            <a:r>
              <a:rPr lang="en-US" sz="3200" b="1" dirty="0" smtClean="0">
                <a:solidFill>
                  <a:srgbClr val="000099"/>
                </a:solidFill>
                <a:latin typeface="+mj-lt"/>
              </a:rPr>
              <a:t>Spending</a:t>
            </a:r>
            <a:r>
              <a:rPr lang="en-US" sz="3200" b="1" dirty="0">
                <a:solidFill>
                  <a:srgbClr val="000099"/>
                </a:solidFill>
                <a:latin typeface="+mj-lt"/>
              </a:rPr>
              <a:t/>
            </a:r>
            <a:br>
              <a:rPr lang="en-US" sz="3200" b="1" dirty="0">
                <a:solidFill>
                  <a:srgbClr val="000099"/>
                </a:solidFill>
                <a:latin typeface="+mj-lt"/>
              </a:rPr>
            </a:br>
            <a:r>
              <a:rPr lang="en-US" sz="3200" b="1" dirty="0">
                <a:solidFill>
                  <a:srgbClr val="000099"/>
                </a:solidFill>
                <a:latin typeface="+mj-lt"/>
              </a:rPr>
              <a:t>Local vs. Nonlocal Audiences</a:t>
            </a:r>
          </a:p>
        </p:txBody>
      </p:sp>
      <p:sp>
        <p:nvSpPr>
          <p:cNvPr id="4" name="Rectangle 3"/>
          <p:cNvSpPr>
            <a:spLocks noChangeArrowheads="1"/>
          </p:cNvSpPr>
          <p:nvPr/>
        </p:nvSpPr>
        <p:spPr bwMode="auto">
          <a:xfrm>
            <a:off x="57150" y="6143625"/>
            <a:ext cx="8645369" cy="371476"/>
          </a:xfrm>
          <a:prstGeom prst="rect">
            <a:avLst/>
          </a:prstGeom>
          <a:solidFill>
            <a:schemeClr val="accent6"/>
          </a:solidFill>
          <a:ln w="9525">
            <a:noFill/>
            <a:miter lim="800000"/>
            <a:headEnd/>
            <a:tailEnd/>
          </a:ln>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endParaRPr lang="en-US" sz="1400" b="1" dirty="0" smtClean="0">
              <a:solidFill>
                <a:srgbClr val="000099"/>
              </a:solidFill>
              <a:latin typeface="Times New Roman" pitchFamily="18" charset="0"/>
            </a:endParaRPr>
          </a:p>
          <a:p>
            <a:pPr algn="ctr" eaLnBrk="1" hangingPunct="1"/>
            <a:r>
              <a:rPr lang="en-US" sz="1600" dirty="0" smtClean="0">
                <a:solidFill>
                  <a:srgbClr val="000099"/>
                </a:solidFill>
                <a:latin typeface="+mj-lt"/>
              </a:rPr>
              <a:t>59.4 percent of nonlocal attendees said: “this arts event is their primary purpose for their trip.”</a:t>
            </a:r>
          </a:p>
          <a:p>
            <a:pPr marL="342900" indent="-342900" eaLnBrk="1" hangingPunct="1"/>
            <a:endParaRPr lang="en-US" sz="1400" b="1" dirty="0" smtClean="0">
              <a:solidFill>
                <a:srgbClr val="000099"/>
              </a:solidFill>
              <a:latin typeface="Times New Roman" pitchFamily="18" charset="0"/>
            </a:endParaRPr>
          </a:p>
        </p:txBody>
      </p:sp>
      <p:pic>
        <p:nvPicPr>
          <p:cNvPr id="4098" name="Picture 2" descr="\\arts-fs1\common\Alef, Amanda\AEPIV\Design\Tables, Charts, &amp; Graphs\LocalNonlocalBarChart.jpg"/>
          <p:cNvPicPr>
            <a:picLocks noChangeAspect="1" noChangeArrowheads="1"/>
          </p:cNvPicPr>
          <p:nvPr/>
        </p:nvPicPr>
        <p:blipFill>
          <a:blip r:embed="rId3" cstate="print"/>
          <a:srcRect t="29478"/>
          <a:stretch>
            <a:fillRect/>
          </a:stretch>
        </p:blipFill>
        <p:spPr bwMode="auto">
          <a:xfrm>
            <a:off x="798312" y="2771774"/>
            <a:ext cx="7141338" cy="2905125"/>
          </a:xfrm>
          <a:prstGeom prst="rect">
            <a:avLst/>
          </a:prstGeom>
          <a:noFill/>
        </p:spPr>
      </p:pic>
    </p:spTree>
    <p:extLst>
      <p:ext uri="{BB962C8B-B14F-4D97-AF65-F5344CB8AC3E}">
        <p14:creationId xmlns="" xmlns:p14="http://schemas.microsoft.com/office/powerpoint/2010/main" val="40964726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RTS_AEP4_Powerpoint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4454</TotalTime>
  <Words>957</Words>
  <Application>Microsoft Office PowerPoint</Application>
  <PresentationFormat>On-screen Show (4:3)</PresentationFormat>
  <Paragraphs>164</Paragraphs>
  <Slides>22</Slides>
  <Notes>14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25" baseType="lpstr">
      <vt:lpstr>Office Theme</vt:lpstr>
      <vt:lpstr>ARTS_AEP4_Powerpoint (3)</vt:lpstr>
      <vt:lpstr>Microsoft Office Excel 97-2003 Worksheet</vt:lpstr>
      <vt:lpstr>National Findings</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Sagetopia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 Starr</dc:creator>
  <cp:lastModifiedBy>aalef</cp:lastModifiedBy>
  <cp:revision>246</cp:revision>
  <dcterms:created xsi:type="dcterms:W3CDTF">2012-03-30T14:28:53Z</dcterms:created>
  <dcterms:modified xsi:type="dcterms:W3CDTF">2012-06-05T21:14:29Z</dcterms:modified>
</cp:coreProperties>
</file>